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Play" pitchFamily="82" charset="77"/>
      <p:regular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72A6B-C6A0-555E-237A-AF8A6229EB1C}" v="9" dt="2025-12-03T21:13:37.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a2f4b8dc5f_3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3a2f4b8dc5f_3_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ace105437c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ace105437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ace105437c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ace105437c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ace105437c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ace105437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a693531ef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a693531ef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a693531ef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a693531ef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a693531ef4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a693531ef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a693531ef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a693531ef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ac8c099c5e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ac8c099c5e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ac8c099c5e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ac8c099c5e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ace10543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ace10543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a2f4b8dc5f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a2f4b8dc5f_3_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a2f4b8dc5f_3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3a2f4b8dc5f_3_1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a2f4b8dc5f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a2f4b8dc5f_3_9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a2f4b8dc5f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3a2f4b8dc5f_3_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a693531e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a693531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a693531ef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a693531e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a693531ef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a693531e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a693531ef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a693531ef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a693531ef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a693531ef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4500"/>
              <a:buFont typeface="Play"/>
              <a:buNone/>
              <a:defRPr sz="45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 name="Google Shape;10;p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0" marR="0" lvl="1" indent="0" algn="l" rtl="0">
              <a:spcBef>
                <a:spcPts val="0"/>
              </a:spcBef>
              <a:buNone/>
              <a:defRPr sz="1400" b="0" i="0" u="none" strike="noStrike" cap="none">
                <a:solidFill>
                  <a:schemeClr val="dk1"/>
                </a:solidFill>
                <a:latin typeface="Arial"/>
                <a:ea typeface="Arial"/>
                <a:cs typeface="Arial"/>
                <a:sym typeface="Arial"/>
              </a:defRPr>
            </a:lvl2pPr>
            <a:lvl3pPr marL="0" marR="0" lvl="2" indent="0" algn="l" rtl="0">
              <a:spcBef>
                <a:spcPts val="0"/>
              </a:spcBef>
              <a:buNone/>
              <a:defRPr sz="1400" b="0" i="0" u="none" strike="noStrike" cap="none">
                <a:solidFill>
                  <a:schemeClr val="dk1"/>
                </a:solidFill>
                <a:latin typeface="Arial"/>
                <a:ea typeface="Arial"/>
                <a:cs typeface="Arial"/>
                <a:sym typeface="Arial"/>
              </a:defRPr>
            </a:lvl3pPr>
            <a:lvl4pPr marL="0" marR="0" lvl="3" indent="0" algn="l" rtl="0">
              <a:spcBef>
                <a:spcPts val="0"/>
              </a:spcBef>
              <a:buNone/>
              <a:defRPr sz="1400" b="0" i="0" u="none" strike="noStrike" cap="none">
                <a:solidFill>
                  <a:schemeClr val="dk1"/>
                </a:solidFill>
                <a:latin typeface="Arial"/>
                <a:ea typeface="Arial"/>
                <a:cs typeface="Arial"/>
                <a:sym typeface="Arial"/>
              </a:defRPr>
            </a:lvl4pPr>
            <a:lvl5pPr marL="0" marR="0" lvl="4" indent="0" algn="l" rtl="0">
              <a:spcBef>
                <a:spcPts val="0"/>
              </a:spcBef>
              <a:buNone/>
              <a:defRPr sz="1400" b="0" i="0" u="none" strike="noStrike" cap="none">
                <a:solidFill>
                  <a:schemeClr val="dk1"/>
                </a:solidFill>
                <a:latin typeface="Arial"/>
                <a:ea typeface="Arial"/>
                <a:cs typeface="Arial"/>
                <a:sym typeface="Arial"/>
              </a:defRPr>
            </a:lvl5pPr>
            <a:lvl6pPr marL="0" marR="0" lvl="5" indent="0" algn="l" rtl="0">
              <a:spcBef>
                <a:spcPts val="0"/>
              </a:spcBef>
              <a:buNone/>
              <a:defRPr sz="1400" b="0" i="0" u="none" strike="noStrike" cap="none">
                <a:solidFill>
                  <a:schemeClr val="dk1"/>
                </a:solidFill>
                <a:latin typeface="Arial"/>
                <a:ea typeface="Arial"/>
                <a:cs typeface="Arial"/>
                <a:sym typeface="Arial"/>
              </a:defRPr>
            </a:lvl6pPr>
            <a:lvl7pPr marL="0" marR="0" lvl="6" indent="0" algn="l" rtl="0">
              <a:spcBef>
                <a:spcPts val="0"/>
              </a:spcBef>
              <a:buNone/>
              <a:defRPr sz="1400" b="0" i="0" u="none" strike="noStrike" cap="none">
                <a:solidFill>
                  <a:schemeClr val="dk1"/>
                </a:solidFill>
                <a:latin typeface="Arial"/>
                <a:ea typeface="Arial"/>
                <a:cs typeface="Arial"/>
                <a:sym typeface="Arial"/>
              </a:defRPr>
            </a:lvl7pPr>
            <a:lvl8pPr marL="0" marR="0" lvl="7" indent="0" algn="l" rtl="0">
              <a:spcBef>
                <a:spcPts val="0"/>
              </a:spcBef>
              <a:buNone/>
              <a:defRPr sz="1400" b="0" i="0" u="none" strike="noStrike" cap="none">
                <a:solidFill>
                  <a:schemeClr val="dk1"/>
                </a:solidFill>
                <a:latin typeface="Arial"/>
                <a:ea typeface="Arial"/>
                <a:cs typeface="Arial"/>
                <a:sym typeface="Arial"/>
              </a:defRPr>
            </a:lvl8pPr>
            <a:lvl9pPr marL="0" marR="0" lvl="8" indent="0" algn="l" rtl="0">
              <a:spcBef>
                <a:spcPts val="0"/>
              </a:spcBef>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7" name="Google Shape;67;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79" name="Google Shape;79;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0" name="Google Shape;8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4500"/>
              <a:buFont typeface="Play"/>
              <a:buNone/>
              <a:defRPr sz="45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6" name="Google Shape;86;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87" name="Google Shape;87;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8" name="Google Shape;88;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9" name="Google Shape;89;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0" marR="0" lvl="1" indent="0" algn="l" rtl="0">
              <a:spcBef>
                <a:spcPts val="0"/>
              </a:spcBef>
              <a:buNone/>
              <a:defRPr sz="1400" b="0" i="0" u="none" strike="noStrike" cap="none">
                <a:solidFill>
                  <a:schemeClr val="dk1"/>
                </a:solidFill>
                <a:latin typeface="Arial"/>
                <a:ea typeface="Arial"/>
                <a:cs typeface="Arial"/>
                <a:sym typeface="Arial"/>
              </a:defRPr>
            </a:lvl2pPr>
            <a:lvl3pPr marL="0" marR="0" lvl="2" indent="0" algn="l" rtl="0">
              <a:spcBef>
                <a:spcPts val="0"/>
              </a:spcBef>
              <a:buNone/>
              <a:defRPr sz="1400" b="0" i="0" u="none" strike="noStrike" cap="none">
                <a:solidFill>
                  <a:schemeClr val="dk1"/>
                </a:solidFill>
                <a:latin typeface="Arial"/>
                <a:ea typeface="Arial"/>
                <a:cs typeface="Arial"/>
                <a:sym typeface="Arial"/>
              </a:defRPr>
            </a:lvl3pPr>
            <a:lvl4pPr marL="0" marR="0" lvl="3" indent="0" algn="l" rtl="0">
              <a:spcBef>
                <a:spcPts val="0"/>
              </a:spcBef>
              <a:buNone/>
              <a:defRPr sz="1400" b="0" i="0" u="none" strike="noStrike" cap="none">
                <a:solidFill>
                  <a:schemeClr val="dk1"/>
                </a:solidFill>
                <a:latin typeface="Arial"/>
                <a:ea typeface="Arial"/>
                <a:cs typeface="Arial"/>
                <a:sym typeface="Arial"/>
              </a:defRPr>
            </a:lvl4pPr>
            <a:lvl5pPr marL="0" marR="0" lvl="4" indent="0" algn="l" rtl="0">
              <a:spcBef>
                <a:spcPts val="0"/>
              </a:spcBef>
              <a:buNone/>
              <a:defRPr sz="1400" b="0" i="0" u="none" strike="noStrike" cap="none">
                <a:solidFill>
                  <a:schemeClr val="dk1"/>
                </a:solidFill>
                <a:latin typeface="Arial"/>
                <a:ea typeface="Arial"/>
                <a:cs typeface="Arial"/>
                <a:sym typeface="Arial"/>
              </a:defRPr>
            </a:lvl5pPr>
            <a:lvl6pPr marL="0" marR="0" lvl="5" indent="0" algn="l" rtl="0">
              <a:spcBef>
                <a:spcPts val="0"/>
              </a:spcBef>
              <a:buNone/>
              <a:defRPr sz="1400" b="0" i="0" u="none" strike="noStrike" cap="none">
                <a:solidFill>
                  <a:schemeClr val="dk1"/>
                </a:solidFill>
                <a:latin typeface="Arial"/>
                <a:ea typeface="Arial"/>
                <a:cs typeface="Arial"/>
                <a:sym typeface="Arial"/>
              </a:defRPr>
            </a:lvl6pPr>
            <a:lvl7pPr marL="0" marR="0" lvl="6" indent="0" algn="l" rtl="0">
              <a:spcBef>
                <a:spcPts val="0"/>
              </a:spcBef>
              <a:buNone/>
              <a:defRPr sz="1400" b="0" i="0" u="none" strike="noStrike" cap="none">
                <a:solidFill>
                  <a:schemeClr val="dk1"/>
                </a:solidFill>
                <a:latin typeface="Arial"/>
                <a:ea typeface="Arial"/>
                <a:cs typeface="Arial"/>
                <a:sym typeface="Arial"/>
              </a:defRPr>
            </a:lvl7pPr>
            <a:lvl8pPr marL="0" marR="0" lvl="7" indent="0" algn="l" rtl="0">
              <a:spcBef>
                <a:spcPts val="0"/>
              </a:spcBef>
              <a:buNone/>
              <a:defRPr sz="1400" b="0" i="0" u="none" strike="noStrike" cap="none">
                <a:solidFill>
                  <a:schemeClr val="dk1"/>
                </a:solidFill>
                <a:latin typeface="Arial"/>
                <a:ea typeface="Arial"/>
                <a:cs typeface="Arial"/>
                <a:sym typeface="Arial"/>
              </a:defRPr>
            </a:lvl8pPr>
            <a:lvl9pPr marL="0" marR="0" lvl="8" indent="0" algn="l" rtl="0">
              <a:spcBef>
                <a:spcPts val="0"/>
              </a:spcBef>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Play"/>
              <a:buNone/>
              <a:defRPr sz="24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6" name="Google Shape;96;p17"/>
          <p:cNvSpPr>
            <a:spLocks noGrp="1"/>
          </p:cNvSpPr>
          <p:nvPr>
            <p:ph type="pic" idx="2"/>
          </p:nvPr>
        </p:nvSpPr>
        <p:spPr>
          <a:xfrm>
            <a:off x="3887391" y="740569"/>
            <a:ext cx="4629150" cy="3655219"/>
          </a:xfrm>
          <a:prstGeom prst="rect">
            <a:avLst/>
          </a:prstGeom>
          <a:noFill/>
          <a:ln>
            <a:noFill/>
          </a:ln>
        </p:spPr>
      </p:sp>
      <p:sp>
        <p:nvSpPr>
          <p:cNvPr id="97" name="Google Shape;97;p17"/>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98" name="Google Shape;9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9" name="Google Shape;9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0" name="Google Shape;10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3" name="Google Shape;103;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 name="Google Shape;104;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5" name="Google Shape;105;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6" name="Google Shape;106;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Play"/>
              <a:buNone/>
              <a:defRPr sz="45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9" name="Google Shape;109;p1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757575"/>
              </a:buClr>
              <a:buSzPts val="1800"/>
              <a:buFont typeface="Arial"/>
              <a:buNone/>
              <a:defRPr sz="1800" b="0" i="0" u="none" strike="noStrike" cap="none">
                <a:solidFill>
                  <a:srgbClr val="757575"/>
                </a:solidFill>
                <a:latin typeface="Arial"/>
                <a:ea typeface="Arial"/>
                <a:cs typeface="Arial"/>
                <a:sym typeface="Arial"/>
              </a:defRPr>
            </a:lvl1pPr>
            <a:lvl2pPr marL="914400" marR="0" lvl="1" indent="-228600" algn="l" rtl="0">
              <a:lnSpc>
                <a:spcPct val="90000"/>
              </a:lnSpc>
              <a:spcBef>
                <a:spcPts val="400"/>
              </a:spcBef>
              <a:spcAft>
                <a:spcPts val="0"/>
              </a:spcAft>
              <a:buClr>
                <a:srgbClr val="757575"/>
              </a:buClr>
              <a:buSzPts val="1500"/>
              <a:buFont typeface="Arial"/>
              <a:buNone/>
              <a:defRPr sz="1500" b="0" i="0" u="none" strike="noStrike" cap="none">
                <a:solidFill>
                  <a:srgbClr val="757575"/>
                </a:solidFill>
                <a:latin typeface="Arial"/>
                <a:ea typeface="Arial"/>
                <a:cs typeface="Arial"/>
                <a:sym typeface="Arial"/>
              </a:defRPr>
            </a:lvl2pPr>
            <a:lvl3pPr marL="1371600" marR="0" lvl="2" indent="-228600" algn="l" rtl="0">
              <a:lnSpc>
                <a:spcPct val="90000"/>
              </a:lnSpc>
              <a:spcBef>
                <a:spcPts val="400"/>
              </a:spcBef>
              <a:spcAft>
                <a:spcPts val="0"/>
              </a:spcAft>
              <a:buClr>
                <a:srgbClr val="757575"/>
              </a:buClr>
              <a:buSzPts val="1400"/>
              <a:buFont typeface="Arial"/>
              <a:buNone/>
              <a:defRPr sz="1400" b="0" i="0" u="none" strike="noStrike" cap="none">
                <a:solidFill>
                  <a:srgbClr val="757575"/>
                </a:solidFill>
                <a:latin typeface="Arial"/>
                <a:ea typeface="Arial"/>
                <a:cs typeface="Arial"/>
                <a:sym typeface="Arial"/>
              </a:defRPr>
            </a:lvl3pPr>
            <a:lvl4pPr marL="1828800" marR="0" lvl="3"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2286000" marR="0" lvl="4"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2743200" marR="0" lvl="5"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3200400" marR="0" lvl="6"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3657600" marR="0" lvl="7"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4114800" marR="0" lvl="8"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endParaRPr/>
          </a:p>
        </p:txBody>
      </p:sp>
      <p:sp>
        <p:nvSpPr>
          <p:cNvPr id="110" name="Google Shape;110;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1" name="Google Shape;111;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2" name="Google Shape;112;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5" name="Google Shape;115;p2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6" name="Google Shape;116;p2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7" name="Google Shape;117;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8" name="Google Shape;118;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9" name="Google Shape;119;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2" name="Google Shape;122;p2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23" name="Google Shape;123;p2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4" name="Google Shape;124;p2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25" name="Google Shape;125;p2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6" name="Google Shape;126;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7" name="Google Shape;12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8" name="Google Shape;12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1" name="Google Shape;131;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2" name="Google Shape;132;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3" name="Google Shape;133;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Play"/>
              <a:buNone/>
              <a:defRPr sz="24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6" name="Google Shape;136;p2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37" name="Google Shape;137;p2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38" name="Google Shape;138;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9" name="Google Shape;139;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0" name="Google Shape;140;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3" name="Google Shape;143;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4" name="Google Shape;14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5" name="Google Shape;14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46" name="Google Shape;14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9" name="Google Shape;149;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0" name="Google Shape;150;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1" name="Google Shape;151;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Play"/>
              <a:buNone/>
              <a:defRPr sz="24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0" name="Google Shape;20;p4"/>
          <p:cNvSpPr>
            <a:spLocks noGrp="1"/>
          </p:cNvSpPr>
          <p:nvPr>
            <p:ph type="pic" idx="2"/>
          </p:nvPr>
        </p:nvSpPr>
        <p:spPr>
          <a:xfrm>
            <a:off x="3887391" y="740569"/>
            <a:ext cx="4629300" cy="3655200"/>
          </a:xfrm>
          <a:prstGeom prst="rect">
            <a:avLst/>
          </a:prstGeom>
          <a:noFill/>
          <a:ln>
            <a:noFill/>
          </a:ln>
        </p:spPr>
      </p:sp>
      <p:sp>
        <p:nvSpPr>
          <p:cNvPr id="21" name="Google Shape;21;p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7" name="Google Shape;27;p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Play"/>
              <a:buNone/>
              <a:defRPr sz="45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3" name="Google Shape;33;p6"/>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757575"/>
              </a:buClr>
              <a:buSzPts val="1800"/>
              <a:buFont typeface="Arial"/>
              <a:buNone/>
              <a:defRPr sz="1800" b="0" i="0" u="none" strike="noStrike" cap="none">
                <a:solidFill>
                  <a:srgbClr val="757575"/>
                </a:solidFill>
                <a:latin typeface="Arial"/>
                <a:ea typeface="Arial"/>
                <a:cs typeface="Arial"/>
                <a:sym typeface="Arial"/>
              </a:defRPr>
            </a:lvl1pPr>
            <a:lvl2pPr marL="914400" marR="0" lvl="1" indent="-228600" algn="l" rtl="0">
              <a:lnSpc>
                <a:spcPct val="90000"/>
              </a:lnSpc>
              <a:spcBef>
                <a:spcPts val="400"/>
              </a:spcBef>
              <a:spcAft>
                <a:spcPts val="0"/>
              </a:spcAft>
              <a:buClr>
                <a:srgbClr val="757575"/>
              </a:buClr>
              <a:buSzPts val="1500"/>
              <a:buFont typeface="Arial"/>
              <a:buNone/>
              <a:defRPr sz="1500" b="0" i="0" u="none" strike="noStrike" cap="none">
                <a:solidFill>
                  <a:srgbClr val="757575"/>
                </a:solidFill>
                <a:latin typeface="Arial"/>
                <a:ea typeface="Arial"/>
                <a:cs typeface="Arial"/>
                <a:sym typeface="Arial"/>
              </a:defRPr>
            </a:lvl2pPr>
            <a:lvl3pPr marL="1371600" marR="0" lvl="2" indent="-228600" algn="l" rtl="0">
              <a:lnSpc>
                <a:spcPct val="90000"/>
              </a:lnSpc>
              <a:spcBef>
                <a:spcPts val="400"/>
              </a:spcBef>
              <a:spcAft>
                <a:spcPts val="0"/>
              </a:spcAft>
              <a:buClr>
                <a:srgbClr val="757575"/>
              </a:buClr>
              <a:buSzPts val="1400"/>
              <a:buFont typeface="Arial"/>
              <a:buNone/>
              <a:defRPr sz="1400" b="0" i="0" u="none" strike="noStrike" cap="none">
                <a:solidFill>
                  <a:srgbClr val="757575"/>
                </a:solidFill>
                <a:latin typeface="Arial"/>
                <a:ea typeface="Arial"/>
                <a:cs typeface="Arial"/>
                <a:sym typeface="Arial"/>
              </a:defRPr>
            </a:lvl3pPr>
            <a:lvl4pPr marL="1828800" marR="0" lvl="3"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2286000" marR="0" lvl="4"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2743200" marR="0" lvl="5"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3200400" marR="0" lvl="6"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3657600" marR="0" lvl="7"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4114800" marR="0" lvl="8" indent="-228600" algn="l" rtl="0">
              <a:lnSpc>
                <a:spcPct val="90000"/>
              </a:lnSpc>
              <a:spcBef>
                <a:spcPts val="40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endParaRPr/>
          </a:p>
        </p:txBody>
      </p:sp>
      <p:sp>
        <p:nvSpPr>
          <p:cNvPr id="34" name="Google Shape;3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9" name="Google Shape;39;p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 name="Google Shape;4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Play"/>
              <a:buNone/>
              <a:defRPr sz="24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0" name="Google Shape;60;p1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FF7FC"/>
            </a:gs>
            <a:gs pos="100000">
              <a:srgbClr val="A1D6F0"/>
            </a:gs>
          </a:gsLst>
          <a:lin ang="5400000" scaled="0"/>
        </a:gradFill>
        <a:effectLst/>
      </p:bgPr>
    </p:bg>
    <p:spTree>
      <p:nvGrpSpPr>
        <p:cNvPr id="1" name="Shape 5"/>
        <p:cNvGrpSpPr/>
        <p:nvPr/>
      </p:nvGrpSpPr>
      <p:grpSpPr>
        <a:xfrm>
          <a:off x="0" y="0"/>
          <a:ext cx="0" cy="0"/>
          <a:chOff x="0" y="0"/>
          <a:chExt cx="0" cy="0"/>
        </a:xfrm>
      </p:grpSpPr>
      <p:pic>
        <p:nvPicPr>
          <p:cNvPr id="6" name="Google Shape;6;p1" descr="A long straight road leading to a city&#10;&#10;Description automatically generated"/>
          <p:cNvPicPr preferRelativeResize="0"/>
          <p:nvPr/>
        </p:nvPicPr>
        <p:blipFill rotWithShape="1">
          <a:blip r:embed="rId14">
            <a:alphaModFix/>
          </a:blip>
          <a:srcRect/>
          <a:stretch/>
        </p:blipFill>
        <p:spPr>
          <a:xfrm>
            <a:off x="0" y="0"/>
            <a:ext cx="9144000" cy="5143500"/>
          </a:xfrm>
          <a:prstGeom prst="rect">
            <a:avLst/>
          </a:prstGeom>
          <a:noFill/>
          <a:ln>
            <a:noFill/>
          </a:ln>
        </p:spPr>
      </p:pic>
      <p:sp>
        <p:nvSpPr>
          <p:cNvPr id="7" name="Google Shape;7;p1"/>
          <p:cNvSpPr/>
          <p:nvPr/>
        </p:nvSpPr>
        <p:spPr>
          <a:xfrm>
            <a:off x="0" y="0"/>
            <a:ext cx="9144000" cy="5143500"/>
          </a:xfrm>
          <a:prstGeom prst="rect">
            <a:avLst/>
          </a:prstGeom>
          <a:gradFill>
            <a:gsLst>
              <a:gs pos="0">
                <a:srgbClr val="510507">
                  <a:alpha val="84705"/>
                </a:srgbClr>
              </a:gs>
              <a:gs pos="72000">
                <a:srgbClr val="830D0D">
                  <a:alpha val="84705"/>
                </a:srgbClr>
              </a:gs>
              <a:gs pos="100000">
                <a:srgbClr val="E4511B">
                  <a:alpha val="84705"/>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EFF7FC"/>
            </a:gs>
            <a:gs pos="100000">
              <a:srgbClr val="A1D6F0"/>
            </a:gs>
          </a:gsLst>
          <a:lin ang="5400000" scaled="0"/>
        </a:gradFill>
        <a:effectLst/>
      </p:bgPr>
    </p:bg>
    <p:spTree>
      <p:nvGrpSpPr>
        <p:cNvPr id="1" name="Shape 81"/>
        <p:cNvGrpSpPr/>
        <p:nvPr/>
      </p:nvGrpSpPr>
      <p:grpSpPr>
        <a:xfrm>
          <a:off x="0" y="0"/>
          <a:ext cx="0" cy="0"/>
          <a:chOff x="0" y="0"/>
          <a:chExt cx="0" cy="0"/>
        </a:xfrm>
      </p:grpSpPr>
      <p:pic>
        <p:nvPicPr>
          <p:cNvPr id="82" name="Google Shape;82;p14" descr="A long straight road leading to a city&#10;&#10;Description automatically generated"/>
          <p:cNvPicPr preferRelativeResize="0"/>
          <p:nvPr/>
        </p:nvPicPr>
        <p:blipFill rotWithShape="1">
          <a:blip r:embed="rId13">
            <a:alphaModFix/>
          </a:blip>
          <a:srcRect/>
          <a:stretch/>
        </p:blipFill>
        <p:spPr>
          <a:xfrm>
            <a:off x="0" y="0"/>
            <a:ext cx="9144000" cy="5143500"/>
          </a:xfrm>
          <a:prstGeom prst="rect">
            <a:avLst/>
          </a:prstGeom>
          <a:noFill/>
          <a:ln>
            <a:noFill/>
          </a:ln>
        </p:spPr>
      </p:pic>
      <p:sp>
        <p:nvSpPr>
          <p:cNvPr id="83" name="Google Shape;83;p14"/>
          <p:cNvSpPr/>
          <p:nvPr/>
        </p:nvSpPr>
        <p:spPr>
          <a:xfrm>
            <a:off x="0" y="0"/>
            <a:ext cx="9144000" cy="5143500"/>
          </a:xfrm>
          <a:prstGeom prst="rect">
            <a:avLst/>
          </a:prstGeom>
          <a:gradFill>
            <a:gsLst>
              <a:gs pos="0">
                <a:srgbClr val="510507">
                  <a:alpha val="84705"/>
                </a:srgbClr>
              </a:gs>
              <a:gs pos="72000">
                <a:srgbClr val="830D0D">
                  <a:alpha val="84705"/>
                </a:srgbClr>
              </a:gs>
              <a:gs pos="100000">
                <a:srgbClr val="E4511B">
                  <a:alpha val="84705"/>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BiF2S6VcYI?si=I_c-JNVPvWX_Kpuu"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hyperlink" Target="http://www.youtube.com/watch?v=pBiF2S6VcY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g94uui8Uc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hyperlink" Target="http://www.youtube.com/watch?v=bg94uui8U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lYxx-8wQSO0"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hyperlink" Target="http://www.youtube.com/watch?v=lYxx-8wQSO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6" descr="A group of cartoon characters running&#10;&#10;Description automatically generated"/>
          <p:cNvPicPr preferRelativeResize="0"/>
          <p:nvPr/>
        </p:nvPicPr>
        <p:blipFill rotWithShape="1">
          <a:blip r:embed="rId3">
            <a:alphaModFix/>
          </a:blip>
          <a:srcRect/>
          <a:stretch/>
        </p:blipFill>
        <p:spPr>
          <a:xfrm>
            <a:off x="0" y="1222826"/>
            <a:ext cx="9144000" cy="3998011"/>
          </a:xfrm>
          <a:prstGeom prst="rect">
            <a:avLst/>
          </a:prstGeom>
          <a:noFill/>
          <a:ln>
            <a:noFill/>
          </a:ln>
        </p:spPr>
      </p:pic>
      <p:pic>
        <p:nvPicPr>
          <p:cNvPr id="158" name="Google Shape;158;p26" descr="A black and white logo&#10;&#10;Description automatically generated"/>
          <p:cNvPicPr preferRelativeResize="0"/>
          <p:nvPr/>
        </p:nvPicPr>
        <p:blipFill rotWithShape="1">
          <a:blip r:embed="rId4">
            <a:alphaModFix/>
          </a:blip>
          <a:srcRect/>
          <a:stretch/>
        </p:blipFill>
        <p:spPr>
          <a:xfrm>
            <a:off x="2935336" y="501254"/>
            <a:ext cx="3273329" cy="935831"/>
          </a:xfrm>
          <a:prstGeom prst="rect">
            <a:avLst/>
          </a:prstGeom>
          <a:noFill/>
          <a:ln>
            <a:noFill/>
          </a:ln>
        </p:spPr>
      </p:pic>
      <p:pic>
        <p:nvPicPr>
          <p:cNvPr id="159" name="Google Shape;159;p26" descr="A logo with a circle and a light in the middle&#10;&#10;Description automatically generated"/>
          <p:cNvPicPr preferRelativeResize="0"/>
          <p:nvPr/>
        </p:nvPicPr>
        <p:blipFill rotWithShape="1">
          <a:blip r:embed="rId5">
            <a:alphaModFix amt="20000"/>
          </a:blip>
          <a:srcRect/>
          <a:stretch/>
        </p:blipFill>
        <p:spPr>
          <a:xfrm>
            <a:off x="-889024" y="486868"/>
            <a:ext cx="2689793" cy="1855537"/>
          </a:xfrm>
          <a:prstGeom prst="rect">
            <a:avLst/>
          </a:prstGeom>
          <a:noFill/>
          <a:ln>
            <a:noFill/>
          </a:ln>
        </p:spPr>
      </p:pic>
      <p:sp>
        <p:nvSpPr>
          <p:cNvPr id="160" name="Google Shape;160;p26"/>
          <p:cNvSpPr txBox="1"/>
          <p:nvPr/>
        </p:nvSpPr>
        <p:spPr>
          <a:xfrm>
            <a:off x="1579797" y="4631435"/>
            <a:ext cx="59844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rPr>
              <a:t>Team 2</a:t>
            </a:r>
            <a:endParaRPr sz="1200">
              <a:solidFill>
                <a:schemeClr val="lt1"/>
              </a:solidFill>
            </a:endParaRPr>
          </a:p>
          <a:p>
            <a:pPr marL="0" lvl="0" indent="0" algn="ctr" rtl="0">
              <a:spcBef>
                <a:spcPts val="0"/>
              </a:spcBef>
              <a:spcAft>
                <a:spcPts val="0"/>
              </a:spcAft>
              <a:buSzPts val="1100"/>
              <a:buNone/>
            </a:pPr>
            <a:r>
              <a:rPr lang="en" sz="1200">
                <a:solidFill>
                  <a:schemeClr val="lt1"/>
                </a:solidFill>
              </a:rPr>
              <a:t>Cameron Emmer, Tyler Curotte, Mateo Gonzales, Echo Huang, Weixi Xu</a:t>
            </a:r>
            <a:endParaRPr sz="1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body" idx="1"/>
          </p:nvPr>
        </p:nvSpPr>
        <p:spPr>
          <a:xfrm>
            <a:off x="439050" y="1045525"/>
            <a:ext cx="3994800" cy="3991200"/>
          </a:xfrm>
          <a:prstGeom prst="rect">
            <a:avLst/>
          </a:prstGeom>
        </p:spPr>
        <p:txBody>
          <a:bodyPr spcFirstLastPara="1" wrap="square" lIns="68575" tIns="34275" rIns="68575" bIns="3427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sz="1600">
                <a:solidFill>
                  <a:schemeClr val="lt1"/>
                </a:solidFill>
              </a:rPr>
              <a:t>What Happens?</a:t>
            </a:r>
            <a:endParaRPr sz="1600">
              <a:solidFill>
                <a:schemeClr val="lt1"/>
              </a:solidFill>
            </a:endParaRPr>
          </a:p>
          <a:p>
            <a:pPr marL="457200" lvl="0" indent="-330200" algn="l" rtl="0">
              <a:lnSpc>
                <a:spcPct val="115000"/>
              </a:lnSpc>
              <a:spcBef>
                <a:spcPts val="1200"/>
              </a:spcBef>
              <a:spcAft>
                <a:spcPts val="0"/>
              </a:spcAft>
              <a:buClr>
                <a:schemeClr val="lt1"/>
              </a:buClr>
              <a:buSzPts val="1600"/>
              <a:buChar char="●"/>
            </a:pPr>
            <a:r>
              <a:rPr lang="en" sz="1600">
                <a:solidFill>
                  <a:schemeClr val="lt1"/>
                </a:solidFill>
              </a:rPr>
              <a:t>Helen confronts Bob about sneaking off and lying about his job</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a:solidFill>
                  <a:schemeClr val="lt1"/>
                </a:solidFill>
              </a:rPr>
              <a:t>Bob raises his voice and turns away, using defensive posture</a:t>
            </a:r>
            <a:endParaRPr sz="1600">
              <a:solidFill>
                <a:schemeClr val="lt1"/>
              </a:solidFill>
            </a:endParaRPr>
          </a:p>
          <a:p>
            <a:pPr marL="457200" lvl="0" indent="-330200" algn="l" rtl="0">
              <a:lnSpc>
                <a:spcPct val="200000"/>
              </a:lnSpc>
              <a:spcBef>
                <a:spcPts val="0"/>
              </a:spcBef>
              <a:spcAft>
                <a:spcPts val="0"/>
              </a:spcAft>
              <a:buClr>
                <a:schemeClr val="lt1"/>
              </a:buClr>
              <a:buSzPts val="1600"/>
              <a:buChar char="●"/>
            </a:pPr>
            <a:r>
              <a:rPr lang="en" sz="1600">
                <a:solidFill>
                  <a:schemeClr val="lt1"/>
                </a:solidFill>
              </a:rPr>
              <a:t>Helen steps toward him, hands on hips, trying to re-engage</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a:solidFill>
                  <a:schemeClr val="lt1"/>
                </a:solidFill>
              </a:rPr>
              <a:t>Bob shouts: “Because he’d be great!” showing emotional overload</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a:solidFill>
                  <a:schemeClr val="lt1"/>
                </a:solidFill>
              </a:rPr>
              <a:t>Helen replies: “This is not about you!” signaling frustration and hurt</a:t>
            </a:r>
            <a:endParaRPr sz="1600">
              <a:solidFill>
                <a:schemeClr val="lt1"/>
              </a:solidFill>
            </a:endParaRPr>
          </a:p>
          <a:p>
            <a:pPr marL="457200" lvl="0" indent="0" algn="l" rtl="0">
              <a:lnSpc>
                <a:spcPct val="200000"/>
              </a:lnSpc>
              <a:spcBef>
                <a:spcPts val="1200"/>
              </a:spcBef>
              <a:spcAft>
                <a:spcPts val="1200"/>
              </a:spcAft>
              <a:buNone/>
            </a:pPr>
            <a:endParaRPr sz="1600">
              <a:solidFill>
                <a:schemeClr val="lt1"/>
              </a:solidFill>
            </a:endParaRPr>
          </a:p>
        </p:txBody>
      </p:sp>
      <p:sp>
        <p:nvSpPr>
          <p:cNvPr id="230" name="Google Shape;230;p35"/>
          <p:cNvSpPr txBox="1"/>
          <p:nvPr/>
        </p:nvSpPr>
        <p:spPr>
          <a:xfrm>
            <a:off x="351050" y="335775"/>
            <a:ext cx="8562300" cy="938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1200"/>
              </a:spcAft>
              <a:buNone/>
            </a:pPr>
            <a:r>
              <a:rPr lang="en" sz="3000" b="1">
                <a:solidFill>
                  <a:schemeClr val="lt1"/>
                </a:solidFill>
              </a:rPr>
              <a:t>Thick Description</a:t>
            </a:r>
            <a:endParaRPr sz="3000"/>
          </a:p>
        </p:txBody>
      </p:sp>
      <p:pic>
        <p:nvPicPr>
          <p:cNvPr id="231" name="Google Shape;231;p35"/>
          <p:cNvPicPr preferRelativeResize="0"/>
          <p:nvPr/>
        </p:nvPicPr>
        <p:blipFill>
          <a:blip r:embed="rId3">
            <a:alphaModFix/>
          </a:blip>
          <a:stretch>
            <a:fillRect/>
          </a:stretch>
        </p:blipFill>
        <p:spPr>
          <a:xfrm>
            <a:off x="4586250" y="1426875"/>
            <a:ext cx="4405350" cy="29287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body" idx="1"/>
          </p:nvPr>
        </p:nvSpPr>
        <p:spPr>
          <a:xfrm>
            <a:off x="275275" y="824250"/>
            <a:ext cx="4380600" cy="41286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500">
                <a:solidFill>
                  <a:schemeClr val="lt1"/>
                </a:solidFill>
              </a:rPr>
              <a:t>How Conflict Management Theory Appears Here:</a:t>
            </a:r>
            <a:endParaRPr sz="1500">
              <a:solidFill>
                <a:schemeClr val="lt1"/>
              </a:solidFill>
            </a:endParaRPr>
          </a:p>
          <a:p>
            <a:pPr marL="457200" lvl="0" indent="-323850" algn="l" rtl="0">
              <a:lnSpc>
                <a:spcPct val="115000"/>
              </a:lnSpc>
              <a:spcBef>
                <a:spcPts val="1200"/>
              </a:spcBef>
              <a:spcAft>
                <a:spcPts val="0"/>
              </a:spcAft>
              <a:buClr>
                <a:schemeClr val="lt1"/>
              </a:buClr>
              <a:buSzPts val="1500"/>
              <a:buChar char="●"/>
            </a:pPr>
            <a:r>
              <a:rPr lang="en" sz="1500">
                <a:solidFill>
                  <a:schemeClr val="lt1"/>
                </a:solidFill>
              </a:rPr>
              <a:t>Bob = Competing Style</a:t>
            </a:r>
            <a:endParaRPr sz="1500">
              <a:solidFill>
                <a:schemeClr val="lt1"/>
              </a:solidFill>
            </a:endParaRPr>
          </a:p>
          <a:p>
            <a:pPr marL="914400" lvl="1" indent="-323850" algn="l" rtl="0">
              <a:lnSpc>
                <a:spcPct val="115000"/>
              </a:lnSpc>
              <a:spcBef>
                <a:spcPts val="0"/>
              </a:spcBef>
              <a:spcAft>
                <a:spcPts val="0"/>
              </a:spcAft>
              <a:buClr>
                <a:schemeClr val="lt1"/>
              </a:buClr>
              <a:buSzPts val="1500"/>
              <a:buChar char="○"/>
            </a:pPr>
            <a:r>
              <a:rPr lang="en" sz="1500">
                <a:solidFill>
                  <a:schemeClr val="lt1"/>
                </a:solidFill>
              </a:rPr>
              <a:t>Raises voice, dominates conversation</a:t>
            </a:r>
            <a:endParaRPr sz="1500">
              <a:solidFill>
                <a:schemeClr val="lt1"/>
              </a:solidFill>
            </a:endParaRPr>
          </a:p>
          <a:p>
            <a:pPr marL="914400" lvl="1" indent="-323850" algn="l" rtl="0">
              <a:lnSpc>
                <a:spcPct val="115000"/>
              </a:lnSpc>
              <a:spcBef>
                <a:spcPts val="0"/>
              </a:spcBef>
              <a:spcAft>
                <a:spcPts val="0"/>
              </a:spcAft>
              <a:buClr>
                <a:schemeClr val="lt1"/>
              </a:buClr>
              <a:buSzPts val="1500"/>
              <a:buChar char="○"/>
            </a:pPr>
            <a:r>
              <a:rPr lang="en" sz="1500">
                <a:solidFill>
                  <a:schemeClr val="lt1"/>
                </a:solidFill>
              </a:rPr>
              <a:t>Focuses on his independence, not Helen’s feelings</a:t>
            </a:r>
            <a:endParaRPr sz="150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rPr>
              <a:t>Helen = Collaborating / Concerned Style</a:t>
            </a:r>
            <a:endParaRPr sz="1500">
              <a:solidFill>
                <a:schemeClr val="lt1"/>
              </a:solidFill>
            </a:endParaRPr>
          </a:p>
          <a:p>
            <a:pPr marL="914400" lvl="1" indent="-323850" algn="l" rtl="0">
              <a:lnSpc>
                <a:spcPct val="115000"/>
              </a:lnSpc>
              <a:spcBef>
                <a:spcPts val="0"/>
              </a:spcBef>
              <a:spcAft>
                <a:spcPts val="0"/>
              </a:spcAft>
              <a:buClr>
                <a:schemeClr val="lt1"/>
              </a:buClr>
              <a:buSzPts val="1500"/>
              <a:buChar char="○"/>
            </a:pPr>
            <a:r>
              <a:rPr lang="en" sz="1500">
                <a:solidFill>
                  <a:schemeClr val="lt1"/>
                </a:solidFill>
              </a:rPr>
              <a:t>Asks questions, tries to re-establish trust</a:t>
            </a:r>
            <a:br>
              <a:rPr lang="en" sz="1500">
                <a:solidFill>
                  <a:schemeClr val="lt1"/>
                </a:solidFill>
              </a:rPr>
            </a:br>
            <a:endParaRPr sz="1500">
              <a:solidFill>
                <a:schemeClr val="lt1"/>
              </a:solidFill>
            </a:endParaRPr>
          </a:p>
          <a:p>
            <a:pPr marL="914400" lvl="1" indent="-323850" algn="l" rtl="0">
              <a:lnSpc>
                <a:spcPct val="115000"/>
              </a:lnSpc>
              <a:spcBef>
                <a:spcPts val="0"/>
              </a:spcBef>
              <a:spcAft>
                <a:spcPts val="0"/>
              </a:spcAft>
              <a:buClr>
                <a:schemeClr val="lt1"/>
              </a:buClr>
              <a:buSzPts val="1500"/>
              <a:buChar char="○"/>
            </a:pPr>
            <a:r>
              <a:rPr lang="en" sz="1500">
                <a:solidFill>
                  <a:schemeClr val="lt1"/>
                </a:solidFill>
              </a:rPr>
              <a:t>Wants clarity and openness</a:t>
            </a:r>
            <a:endParaRPr sz="150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rPr>
              <a:t>Why It Fails</a:t>
            </a:r>
            <a:endParaRPr sz="1500">
              <a:solidFill>
                <a:schemeClr val="lt1"/>
              </a:solidFill>
            </a:endParaRPr>
          </a:p>
          <a:p>
            <a:pPr marL="914400" lvl="1" indent="-323850" algn="l" rtl="0">
              <a:lnSpc>
                <a:spcPct val="115000"/>
              </a:lnSpc>
              <a:spcBef>
                <a:spcPts val="0"/>
              </a:spcBef>
              <a:spcAft>
                <a:spcPts val="0"/>
              </a:spcAft>
              <a:buClr>
                <a:schemeClr val="lt1"/>
              </a:buClr>
              <a:buSzPts val="1500"/>
              <a:buChar char="○"/>
            </a:pPr>
            <a:r>
              <a:rPr lang="en" sz="1500">
                <a:solidFill>
                  <a:schemeClr val="lt1"/>
                </a:solidFill>
              </a:rPr>
              <a:t>Opposite conflict styles → misalignment and escalation</a:t>
            </a:r>
            <a:endParaRPr sz="1500">
              <a:solidFill>
                <a:schemeClr val="lt1"/>
              </a:solidFill>
            </a:endParaRPr>
          </a:p>
          <a:p>
            <a:pPr marL="914400" lvl="1" indent="-323850" algn="l" rtl="0">
              <a:lnSpc>
                <a:spcPct val="115000"/>
              </a:lnSpc>
              <a:spcBef>
                <a:spcPts val="0"/>
              </a:spcBef>
              <a:spcAft>
                <a:spcPts val="0"/>
              </a:spcAft>
              <a:buClr>
                <a:schemeClr val="lt1"/>
              </a:buClr>
              <a:buSzPts val="1500"/>
              <a:buChar char="○"/>
            </a:pPr>
            <a:r>
              <a:rPr lang="en" sz="1500">
                <a:solidFill>
                  <a:schemeClr val="lt1"/>
                </a:solidFill>
              </a:rPr>
              <a:t>Both feel unheard</a:t>
            </a:r>
            <a:endParaRPr sz="1500">
              <a:solidFill>
                <a:schemeClr val="lt1"/>
              </a:solidFill>
            </a:endParaRPr>
          </a:p>
          <a:p>
            <a:pPr marL="0" lvl="0" indent="0" algn="l" rtl="0">
              <a:lnSpc>
                <a:spcPct val="200000"/>
              </a:lnSpc>
              <a:spcBef>
                <a:spcPts val="1200"/>
              </a:spcBef>
              <a:spcAft>
                <a:spcPts val="1200"/>
              </a:spcAft>
              <a:buClr>
                <a:schemeClr val="dk1"/>
              </a:buClr>
              <a:buSzPts val="1100"/>
              <a:buFont typeface="Arial"/>
              <a:buNone/>
            </a:pPr>
            <a:endParaRPr sz="1500">
              <a:solidFill>
                <a:schemeClr val="lt1"/>
              </a:solidFill>
            </a:endParaRPr>
          </a:p>
        </p:txBody>
      </p:sp>
      <p:sp>
        <p:nvSpPr>
          <p:cNvPr id="237" name="Google Shape;237;p36"/>
          <p:cNvSpPr txBox="1"/>
          <p:nvPr/>
        </p:nvSpPr>
        <p:spPr>
          <a:xfrm>
            <a:off x="228950" y="106850"/>
            <a:ext cx="8562300" cy="5724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3000" b="1">
                <a:solidFill>
                  <a:schemeClr val="lt1"/>
                </a:solidFill>
              </a:rPr>
              <a:t>Applying Conflict Management Theory</a:t>
            </a:r>
            <a:endParaRPr sz="3000">
              <a:solidFill>
                <a:schemeClr val="dk1"/>
              </a:solidFill>
            </a:endParaRPr>
          </a:p>
          <a:p>
            <a:pPr marL="0" lvl="0" indent="0" algn="l" rtl="0">
              <a:lnSpc>
                <a:spcPct val="200000"/>
              </a:lnSpc>
              <a:spcBef>
                <a:spcPts val="1200"/>
              </a:spcBef>
              <a:spcAft>
                <a:spcPts val="1200"/>
              </a:spcAft>
              <a:buNone/>
            </a:pPr>
            <a:endParaRPr sz="3000" b="1">
              <a:solidFill>
                <a:schemeClr val="lt1"/>
              </a:solidFill>
            </a:endParaRPr>
          </a:p>
        </p:txBody>
      </p:sp>
      <p:pic>
        <p:nvPicPr>
          <p:cNvPr id="238" name="Google Shape;238;p36"/>
          <p:cNvPicPr preferRelativeResize="0"/>
          <p:nvPr/>
        </p:nvPicPr>
        <p:blipFill>
          <a:blip r:embed="rId3">
            <a:alphaModFix/>
          </a:blip>
          <a:stretch>
            <a:fillRect/>
          </a:stretch>
        </p:blipFill>
        <p:spPr>
          <a:xfrm>
            <a:off x="5034975" y="1335475"/>
            <a:ext cx="3857700" cy="236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body" idx="1"/>
          </p:nvPr>
        </p:nvSpPr>
        <p:spPr>
          <a:xfrm>
            <a:off x="351050" y="680725"/>
            <a:ext cx="3994800" cy="4416900"/>
          </a:xfrm>
          <a:prstGeom prst="rect">
            <a:avLst/>
          </a:prstGeom>
        </p:spPr>
        <p:txBody>
          <a:bodyPr spcFirstLastPara="1" wrap="square" lIns="68575" tIns="34275" rIns="68575" bIns="3427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sz="1300">
                <a:solidFill>
                  <a:schemeClr val="lt1"/>
                </a:solidFill>
              </a:rPr>
              <a:t>The Role of Nonverbal Communication: </a:t>
            </a:r>
            <a:endParaRPr sz="1300">
              <a:solidFill>
                <a:schemeClr val="lt1"/>
              </a:solidFill>
            </a:endParaRPr>
          </a:p>
          <a:p>
            <a:pPr marL="457200" lvl="0" indent="-311150" algn="l" rtl="0">
              <a:lnSpc>
                <a:spcPct val="200000"/>
              </a:lnSpc>
              <a:spcBef>
                <a:spcPts val="1200"/>
              </a:spcBef>
              <a:spcAft>
                <a:spcPts val="0"/>
              </a:spcAft>
              <a:buClr>
                <a:schemeClr val="lt1"/>
              </a:buClr>
              <a:buSzPts val="1300"/>
              <a:buChar char="●"/>
            </a:pPr>
            <a:r>
              <a:rPr lang="en" sz="1300">
                <a:solidFill>
                  <a:schemeClr val="lt1"/>
                </a:solidFill>
              </a:rPr>
              <a:t>Bob:</a:t>
            </a: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Hands in fists → anger &amp; frustration</a:t>
            </a: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Turns away → avoidance, emotional withdrawal</a:t>
            </a: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Leaning forward → dominance</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a:solidFill>
                  <a:schemeClr val="lt1"/>
                </a:solidFill>
              </a:rPr>
              <a:t>Helen:</a:t>
            </a: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Raised eyebrows, widened eyes → disbelief, hurt</a:t>
            </a: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Steps closer → wanting connection</a:t>
            </a:r>
            <a:br>
              <a:rPr lang="en" sz="1300">
                <a:solidFill>
                  <a:schemeClr val="lt1"/>
                </a:solidFill>
              </a:rPr>
            </a:b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Arms crossed at moments → defensiveness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a:solidFill>
                  <a:schemeClr val="lt1"/>
                </a:solidFill>
              </a:rPr>
              <a:t>Impact</a:t>
            </a:r>
            <a:endParaRPr sz="1300">
              <a:solidFill>
                <a:schemeClr val="lt1"/>
              </a:solidFill>
            </a:endParaRPr>
          </a:p>
          <a:p>
            <a:pPr marL="914400" lvl="1" indent="-311150" algn="l" rtl="0">
              <a:lnSpc>
                <a:spcPct val="115000"/>
              </a:lnSpc>
              <a:spcBef>
                <a:spcPts val="0"/>
              </a:spcBef>
              <a:spcAft>
                <a:spcPts val="0"/>
              </a:spcAft>
              <a:buClr>
                <a:schemeClr val="lt1"/>
              </a:buClr>
              <a:buSzPts val="1300"/>
              <a:buChar char="○"/>
            </a:pPr>
            <a:r>
              <a:rPr lang="en" sz="1300">
                <a:solidFill>
                  <a:schemeClr val="lt1"/>
                </a:solidFill>
              </a:rPr>
              <a:t>Their bodies show conflict even more than their words</a:t>
            </a:r>
            <a:endParaRPr sz="1300">
              <a:solidFill>
                <a:schemeClr val="lt1"/>
              </a:solidFill>
            </a:endParaRPr>
          </a:p>
          <a:p>
            <a:pPr marL="914400" lvl="0" indent="0" algn="l" rtl="0">
              <a:lnSpc>
                <a:spcPct val="115000"/>
              </a:lnSpc>
              <a:spcBef>
                <a:spcPts val="1200"/>
              </a:spcBef>
              <a:spcAft>
                <a:spcPts val="0"/>
              </a:spcAft>
              <a:buNone/>
            </a:pPr>
            <a:endParaRPr sz="1300">
              <a:solidFill>
                <a:schemeClr val="lt1"/>
              </a:solidFill>
            </a:endParaRPr>
          </a:p>
          <a:p>
            <a:pPr marL="914400" lvl="0" indent="0" algn="l" rtl="0">
              <a:lnSpc>
                <a:spcPct val="115000"/>
              </a:lnSpc>
              <a:spcBef>
                <a:spcPts val="1200"/>
              </a:spcBef>
              <a:spcAft>
                <a:spcPts val="0"/>
              </a:spcAft>
              <a:buNone/>
            </a:pPr>
            <a:endParaRPr sz="1300">
              <a:solidFill>
                <a:schemeClr val="lt1"/>
              </a:solidFill>
            </a:endParaRPr>
          </a:p>
          <a:p>
            <a:pPr marL="914400" lvl="0" indent="0" algn="l" rtl="0">
              <a:lnSpc>
                <a:spcPct val="200000"/>
              </a:lnSpc>
              <a:spcBef>
                <a:spcPts val="1200"/>
              </a:spcBef>
              <a:spcAft>
                <a:spcPts val="1200"/>
              </a:spcAft>
              <a:buNone/>
            </a:pPr>
            <a:endParaRPr sz="1300">
              <a:solidFill>
                <a:schemeClr val="lt1"/>
              </a:solidFill>
            </a:endParaRPr>
          </a:p>
        </p:txBody>
      </p:sp>
      <p:sp>
        <p:nvSpPr>
          <p:cNvPr id="244" name="Google Shape;244;p37"/>
          <p:cNvSpPr txBox="1"/>
          <p:nvPr/>
        </p:nvSpPr>
        <p:spPr>
          <a:xfrm>
            <a:off x="351050" y="38150"/>
            <a:ext cx="8562300" cy="938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3000" b="1">
                <a:solidFill>
                  <a:schemeClr val="lt1"/>
                </a:solidFill>
              </a:rPr>
              <a:t>Nonverbal Communication in the Argument</a:t>
            </a:r>
            <a:endParaRPr sz="3000">
              <a:solidFill>
                <a:schemeClr val="dk1"/>
              </a:solidFill>
            </a:endParaRPr>
          </a:p>
          <a:p>
            <a:pPr marL="0" lvl="0" indent="0" algn="l" rtl="0">
              <a:lnSpc>
                <a:spcPct val="200000"/>
              </a:lnSpc>
              <a:spcBef>
                <a:spcPts val="1200"/>
              </a:spcBef>
              <a:spcAft>
                <a:spcPts val="1200"/>
              </a:spcAft>
              <a:buNone/>
            </a:pPr>
            <a:endParaRPr sz="3000" b="1">
              <a:solidFill>
                <a:schemeClr val="lt1"/>
              </a:solidFill>
            </a:endParaRPr>
          </a:p>
        </p:txBody>
      </p:sp>
      <p:pic>
        <p:nvPicPr>
          <p:cNvPr id="245" name="Google Shape;245;p37"/>
          <p:cNvPicPr preferRelativeResize="0"/>
          <p:nvPr/>
        </p:nvPicPr>
        <p:blipFill>
          <a:blip r:embed="rId3">
            <a:alphaModFix/>
          </a:blip>
          <a:stretch>
            <a:fillRect/>
          </a:stretch>
        </p:blipFill>
        <p:spPr>
          <a:xfrm>
            <a:off x="4572000" y="1719125"/>
            <a:ext cx="4415100" cy="22637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629841" y="1022575"/>
            <a:ext cx="2949300" cy="1200300"/>
          </a:xfrm>
          <a:prstGeom prst="rect">
            <a:avLst/>
          </a:prstGeom>
        </p:spPr>
        <p:txBody>
          <a:bodyPr spcFirstLastPara="1" wrap="square" lIns="68575" tIns="34275" rIns="68575" bIns="34275" anchor="b" anchorCtr="0">
            <a:noAutofit/>
          </a:bodyPr>
          <a:lstStyle/>
          <a:p>
            <a:pPr marL="0" lvl="0" indent="0" algn="l" rtl="0">
              <a:lnSpc>
                <a:spcPct val="200000"/>
              </a:lnSpc>
              <a:spcBef>
                <a:spcPts val="1200"/>
              </a:spcBef>
              <a:spcAft>
                <a:spcPts val="1200"/>
              </a:spcAft>
              <a:buClr>
                <a:schemeClr val="dk1"/>
              </a:buClr>
              <a:buSzPts val="1100"/>
              <a:buFont typeface="Arial"/>
              <a:buNone/>
            </a:pPr>
            <a:r>
              <a:rPr lang="en" sz="1200" b="1">
                <a:solidFill>
                  <a:schemeClr val="lt1"/>
                </a:solidFill>
                <a:latin typeface="Times New Roman"/>
                <a:ea typeface="Times New Roman"/>
                <a:cs typeface="Times New Roman"/>
                <a:sym typeface="Times New Roman"/>
              </a:rPr>
              <a:t>. </a:t>
            </a:r>
            <a:r>
              <a:rPr lang="en" sz="1700" b="1">
                <a:solidFill>
                  <a:schemeClr val="lt1"/>
                </a:solidFill>
                <a:latin typeface="Times New Roman"/>
                <a:ea typeface="Times New Roman"/>
                <a:cs typeface="Times New Roman"/>
                <a:sym typeface="Times New Roman"/>
              </a:rPr>
              <a:t>The Final Battle (Family Fighting Together)</a:t>
            </a:r>
            <a:endParaRPr/>
          </a:p>
        </p:txBody>
      </p:sp>
      <p:sp>
        <p:nvSpPr>
          <p:cNvPr id="251" name="Google Shape;251;p38"/>
          <p:cNvSpPr txBox="1">
            <a:spLocks noGrp="1"/>
          </p:cNvSpPr>
          <p:nvPr>
            <p:ph type="body" idx="1"/>
          </p:nvPr>
        </p:nvSpPr>
        <p:spPr>
          <a:xfrm>
            <a:off x="629841" y="2222875"/>
            <a:ext cx="2949300" cy="2858700"/>
          </a:xfrm>
          <a:prstGeom prst="rect">
            <a:avLst/>
          </a:prstGeom>
        </p:spPr>
        <p:txBody>
          <a:bodyPr spcFirstLastPara="1" wrap="square" lIns="68575" tIns="34275" rIns="68575" bIns="3427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sz="1700"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https://youtu.be/pBiF2S6VcYI?si=I_c-JNVPvWX_Kpuu</a:t>
            </a:r>
            <a:endParaRPr sz="17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252" name="Google Shape;252;p38" descr="Enjoy this clip from the Incredibles Blu-ray disc!" title="The Incredibles Final Fight 1080p Blu-Ray">
            <a:hlinkClick r:id="rId4"/>
          </p:cNvPr>
          <p:cNvPicPr preferRelativeResize="0"/>
          <p:nvPr/>
        </p:nvPicPr>
        <p:blipFill>
          <a:blip r:embed="rId5">
            <a:alphaModFix/>
          </a:blip>
          <a:stretch>
            <a:fillRect/>
          </a:stretch>
        </p:blipFill>
        <p:spPr>
          <a:xfrm>
            <a:off x="3618925" y="1079700"/>
            <a:ext cx="5305025" cy="2984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body" idx="1"/>
          </p:nvPr>
        </p:nvSpPr>
        <p:spPr>
          <a:xfrm>
            <a:off x="95275" y="299200"/>
            <a:ext cx="3680100" cy="1320000"/>
          </a:xfrm>
          <a:prstGeom prst="rect">
            <a:avLst/>
          </a:prstGeom>
        </p:spPr>
        <p:txBody>
          <a:bodyPr spcFirstLastPara="1" wrap="square" lIns="68575" tIns="34275" rIns="68575" bIns="34275"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endParaRPr sz="4575" b="1">
              <a:solidFill>
                <a:schemeClr val="lt1"/>
              </a:solidFill>
            </a:endParaRPr>
          </a:p>
          <a:p>
            <a:pPr marL="0" lvl="0" indent="0" algn="l" rtl="0">
              <a:lnSpc>
                <a:spcPct val="115000"/>
              </a:lnSpc>
              <a:spcBef>
                <a:spcPts val="1200"/>
              </a:spcBef>
              <a:spcAft>
                <a:spcPts val="0"/>
              </a:spcAft>
              <a:buNone/>
            </a:pPr>
            <a:r>
              <a:rPr lang="en" sz="4575">
                <a:solidFill>
                  <a:schemeClr val="lt1"/>
                </a:solidFill>
              </a:rPr>
              <a:t> This theory demonstrates how individuals react in different ways when someone behaves outside of their expectations. These violations can be viewed positively or negatively, which impacts how we interpret the interaction.</a:t>
            </a:r>
            <a:endParaRPr sz="4575">
              <a:solidFill>
                <a:schemeClr val="lt1"/>
              </a:solidFill>
            </a:endParaRPr>
          </a:p>
          <a:p>
            <a:pPr marL="0" marR="419100" lvl="0" indent="0" algn="l" rtl="0">
              <a:lnSpc>
                <a:spcPct val="115000"/>
              </a:lnSpc>
              <a:spcBef>
                <a:spcPts val="1200"/>
              </a:spcBef>
              <a:spcAft>
                <a:spcPts val="0"/>
              </a:spcAft>
              <a:buNone/>
            </a:pPr>
            <a:r>
              <a:rPr lang="en" sz="4475">
                <a:solidFill>
                  <a:schemeClr val="lt1"/>
                </a:solidFill>
              </a:rPr>
              <a:t>Violet’s sudden, assertive control of her powers defies her family's view of her as insecure, demonstrating a powerful positive violation.</a:t>
            </a:r>
            <a:endParaRPr sz="4475">
              <a:solidFill>
                <a:schemeClr val="lt1"/>
              </a:solidFill>
            </a:endParaRPr>
          </a:p>
          <a:p>
            <a:pPr marL="0" marR="419100" lvl="0" indent="0" algn="l" rtl="0">
              <a:lnSpc>
                <a:spcPct val="115000"/>
              </a:lnSpc>
              <a:spcBef>
                <a:spcPts val="3000"/>
              </a:spcBef>
              <a:spcAft>
                <a:spcPts val="0"/>
              </a:spcAft>
              <a:buNone/>
            </a:pPr>
            <a:r>
              <a:rPr lang="en" sz="4475">
                <a:solidFill>
                  <a:schemeClr val="lt1"/>
                </a:solidFill>
              </a:rPr>
              <a:t>Dash shatters the assumptions about a child's combat limitations, astonishing both his family and the Omnidroid with his super-speed, illustrating a positive violation.</a:t>
            </a:r>
            <a:endParaRPr sz="4475">
              <a:solidFill>
                <a:schemeClr val="lt1"/>
              </a:solidFill>
            </a:endParaRPr>
          </a:p>
          <a:p>
            <a:pPr marL="0" marR="419100" lvl="0" indent="0" algn="l" rtl="0">
              <a:lnSpc>
                <a:spcPct val="115000"/>
              </a:lnSpc>
              <a:spcBef>
                <a:spcPts val="3000"/>
              </a:spcBef>
              <a:spcAft>
                <a:spcPts val="0"/>
              </a:spcAft>
              <a:buNone/>
            </a:pPr>
            <a:r>
              <a:rPr lang="en" sz="4475">
                <a:solidFill>
                  <a:schemeClr val="lt1"/>
                </a:solidFill>
              </a:rPr>
              <a:t>Bob asks his family for help unexpectedly, changing his usual pattern of acting alone. This expectancy violation is a relational one which demonstrates both personal growth and vulnerability, signaling his shift toward true cooperation. As a result, the family dynamic becomes stronger and more cohesive. This demonstrates a positive expectancy violation.</a:t>
            </a:r>
            <a:endParaRPr sz="4475" b="1">
              <a:solidFill>
                <a:schemeClr val="lt1"/>
              </a:solidFill>
            </a:endParaRPr>
          </a:p>
          <a:p>
            <a:pPr marL="0" marR="419100" lvl="0" indent="0" algn="l" rtl="0">
              <a:lnSpc>
                <a:spcPct val="150000"/>
              </a:lnSpc>
              <a:spcBef>
                <a:spcPts val="3000"/>
              </a:spcBef>
              <a:spcAft>
                <a:spcPts val="0"/>
              </a:spcAft>
              <a:buNone/>
            </a:pPr>
            <a:endParaRPr sz="1500" b="1">
              <a:solidFill>
                <a:schemeClr val="lt1"/>
              </a:solidFill>
              <a:latin typeface="Roboto"/>
              <a:ea typeface="Roboto"/>
              <a:cs typeface="Roboto"/>
              <a:sym typeface="Roboto"/>
            </a:endParaRPr>
          </a:p>
          <a:p>
            <a:pPr marL="457200" lvl="0" indent="0" algn="l" rtl="0">
              <a:spcBef>
                <a:spcPts val="3000"/>
              </a:spcBef>
              <a:spcAft>
                <a:spcPts val="0"/>
              </a:spcAft>
              <a:buNone/>
            </a:pPr>
            <a:endParaRPr sz="1800">
              <a:solidFill>
                <a:schemeClr val="lt1"/>
              </a:solidFill>
            </a:endParaRPr>
          </a:p>
        </p:txBody>
      </p:sp>
      <p:sp>
        <p:nvSpPr>
          <p:cNvPr id="258" name="Google Shape;258;p39"/>
          <p:cNvSpPr txBox="1"/>
          <p:nvPr/>
        </p:nvSpPr>
        <p:spPr>
          <a:xfrm>
            <a:off x="148968" y="70620"/>
            <a:ext cx="7896000" cy="1177500"/>
          </a:xfrm>
          <a:prstGeom prst="rect">
            <a:avLst/>
          </a:prstGeom>
          <a:noFill/>
          <a:ln>
            <a:noFill/>
          </a:ln>
        </p:spPr>
        <p:txBody>
          <a:bodyPr spcFirstLastPara="1" wrap="square" lIns="91425" tIns="91425" rIns="91425" bIns="91425" anchor="t" anchorCtr="0">
            <a:spAutoFit/>
          </a:bodyPr>
          <a:lstStyle/>
          <a:p>
            <a:pPr marL="457200" marR="419100" lvl="0" indent="-336550" algn="l" rtl="0">
              <a:lnSpc>
                <a:spcPct val="150000"/>
              </a:lnSpc>
              <a:spcBef>
                <a:spcPts val="2400"/>
              </a:spcBef>
              <a:spcAft>
                <a:spcPts val="0"/>
              </a:spcAft>
              <a:buClr>
                <a:schemeClr val="lt1"/>
              </a:buClr>
              <a:buSzPts val="1700"/>
              <a:buAutoNum type="arabicPeriod"/>
            </a:pPr>
            <a:r>
              <a:rPr lang="en" sz="1700">
                <a:solidFill>
                  <a:schemeClr val="lt1"/>
                </a:solidFill>
              </a:rPr>
              <a:t>Expectancy Violations Theory in The Incredibles Final Battle</a:t>
            </a:r>
            <a:endParaRPr sz="1700">
              <a:solidFill>
                <a:schemeClr val="lt1"/>
              </a:solidFill>
            </a:endParaRPr>
          </a:p>
          <a:p>
            <a:pPr marL="0" lvl="0" indent="0" algn="l" rtl="0">
              <a:spcBef>
                <a:spcPts val="3000"/>
              </a:spcBef>
              <a:spcAft>
                <a:spcPts val="0"/>
              </a:spcAft>
              <a:buNone/>
            </a:pPr>
            <a:endParaRPr/>
          </a:p>
        </p:txBody>
      </p:sp>
      <p:pic>
        <p:nvPicPr>
          <p:cNvPr id="259" name="Google Shape;259;p39" title="Screen Shot 2025-12-02 at 6.50.15 PM.png"/>
          <p:cNvPicPr preferRelativeResize="0"/>
          <p:nvPr/>
        </p:nvPicPr>
        <p:blipFill>
          <a:blip r:embed="rId3">
            <a:alphaModFix/>
          </a:blip>
          <a:stretch>
            <a:fillRect/>
          </a:stretch>
        </p:blipFill>
        <p:spPr>
          <a:xfrm>
            <a:off x="3605765" y="1071910"/>
            <a:ext cx="5385834" cy="299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105000" y="342900"/>
            <a:ext cx="4897500" cy="797100"/>
          </a:xfrm>
          <a:prstGeom prst="rect">
            <a:avLst/>
          </a:prstGeom>
        </p:spPr>
        <p:txBody>
          <a:bodyPr spcFirstLastPara="1" wrap="square" lIns="68575" tIns="34275" rIns="68575" bIns="34275" anchor="b" anchorCtr="0">
            <a:noAutofit/>
          </a:bodyPr>
          <a:lstStyle/>
          <a:p>
            <a:pPr marL="0" lvl="0" indent="0" algn="l" rtl="0">
              <a:lnSpc>
                <a:spcPct val="115000"/>
              </a:lnSpc>
              <a:spcBef>
                <a:spcPts val="1800"/>
              </a:spcBef>
              <a:spcAft>
                <a:spcPts val="400"/>
              </a:spcAft>
              <a:buNone/>
            </a:pPr>
            <a:r>
              <a:rPr lang="en" sz="1700" b="1">
                <a:solidFill>
                  <a:schemeClr val="lt1"/>
                </a:solidFill>
                <a:latin typeface="Arial"/>
                <a:ea typeface="Arial"/>
                <a:cs typeface="Arial"/>
                <a:sym typeface="Arial"/>
              </a:rPr>
              <a:t>2. Communication Accommodation Theory in the Final Battle</a:t>
            </a:r>
            <a:endParaRPr>
              <a:solidFill>
                <a:schemeClr val="lt1"/>
              </a:solidFill>
              <a:latin typeface="Arial"/>
              <a:ea typeface="Arial"/>
              <a:cs typeface="Arial"/>
              <a:sym typeface="Arial"/>
            </a:endParaRPr>
          </a:p>
        </p:txBody>
      </p:sp>
      <p:sp>
        <p:nvSpPr>
          <p:cNvPr id="265" name="Google Shape;265;p40"/>
          <p:cNvSpPr txBox="1">
            <a:spLocks noGrp="1"/>
          </p:cNvSpPr>
          <p:nvPr>
            <p:ph type="body" idx="1"/>
          </p:nvPr>
        </p:nvSpPr>
        <p:spPr>
          <a:xfrm>
            <a:off x="105000" y="1142400"/>
            <a:ext cx="3928500" cy="2820600"/>
          </a:xfrm>
          <a:prstGeom prst="rect">
            <a:avLst/>
          </a:prstGeom>
        </p:spPr>
        <p:txBody>
          <a:bodyPr spcFirstLastPara="1" wrap="square" lIns="68575" tIns="34275" rIns="68575" bIns="34275" anchor="t" anchorCtr="0">
            <a:noAutofit/>
          </a:bodyPr>
          <a:lstStyle/>
          <a:p>
            <a:pPr indent="-292100">
              <a:lnSpc>
                <a:spcPct val="115000"/>
              </a:lnSpc>
              <a:spcBef>
                <a:spcPts val="1200"/>
              </a:spcBef>
              <a:buClr>
                <a:schemeClr val="lt1"/>
              </a:buClr>
              <a:buSzPts val="1000"/>
              <a:buChar char="●"/>
            </a:pPr>
            <a:r>
              <a:rPr lang="en" sz="1000" dirty="0">
                <a:solidFill>
                  <a:schemeClr val="lt1"/>
                </a:solidFill>
              </a:rPr>
              <a:t>Communication Accommodation Theory demonstrates how people adjust their communication styles to unite or diverge (create distance) from others.</a:t>
            </a:r>
            <a:endParaRPr sz="1000" dirty="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dirty="0">
                <a:solidFill>
                  <a:schemeClr val="lt1"/>
                </a:solidFill>
              </a:rPr>
              <a:t>In the final battle, the Parrs family use both strategies for teamwork and strategy.</a:t>
            </a:r>
            <a:endParaRPr sz="1000" dirty="0">
              <a:solidFill>
                <a:schemeClr val="lt1"/>
              </a:solidFill>
            </a:endParaRPr>
          </a:p>
          <a:p>
            <a:pPr marL="0" lvl="0" indent="0" algn="l" rtl="0">
              <a:lnSpc>
                <a:spcPct val="115000"/>
              </a:lnSpc>
              <a:spcBef>
                <a:spcPts val="1200"/>
              </a:spcBef>
              <a:spcAft>
                <a:spcPts val="0"/>
              </a:spcAft>
              <a:buNone/>
            </a:pPr>
            <a:r>
              <a:rPr lang="en" sz="1000" dirty="0">
                <a:solidFill>
                  <a:schemeClr val="lt1"/>
                </a:solidFill>
              </a:rPr>
              <a:t>Convergence of Family</a:t>
            </a:r>
            <a:endParaRPr sz="1000" dirty="0">
              <a:solidFill>
                <a:schemeClr val="lt1"/>
              </a:solidFill>
            </a:endParaRPr>
          </a:p>
          <a:p>
            <a:pPr marL="457200" lvl="0" indent="-292100" algn="l" rtl="0">
              <a:lnSpc>
                <a:spcPct val="115000"/>
              </a:lnSpc>
              <a:spcBef>
                <a:spcPts val="1200"/>
              </a:spcBef>
              <a:spcAft>
                <a:spcPts val="0"/>
              </a:spcAft>
              <a:buClr>
                <a:schemeClr val="lt1"/>
              </a:buClr>
              <a:buSzPts val="1000"/>
              <a:buChar char="●"/>
            </a:pPr>
            <a:r>
              <a:rPr lang="en" sz="1000" dirty="0">
                <a:solidFill>
                  <a:schemeClr val="lt1"/>
                </a:solidFill>
              </a:rPr>
              <a:t>The family aligns communication: short commands, quick turn-taking, shared nonverbal cues.</a:t>
            </a:r>
            <a:endParaRPr sz="1000" dirty="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dirty="0">
                <a:solidFill>
                  <a:schemeClr val="lt1"/>
                </a:solidFill>
              </a:rPr>
              <a:t>Their actions synchronize (Violet shields, Dash distracts, </a:t>
            </a:r>
            <a:r>
              <a:rPr lang="en" sz="1000" dirty="0" err="1">
                <a:solidFill>
                  <a:schemeClr val="lt1"/>
                </a:solidFill>
              </a:rPr>
              <a:t>Elastigirl</a:t>
            </a:r>
            <a:r>
              <a:rPr lang="en" sz="1000" dirty="0">
                <a:solidFill>
                  <a:schemeClr val="lt1"/>
                </a:solidFill>
              </a:rPr>
              <a:t> coordinates, Bob attacks).</a:t>
            </a:r>
            <a:endParaRPr sz="1000" dirty="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dirty="0">
                <a:solidFill>
                  <a:schemeClr val="lt1"/>
                </a:solidFill>
              </a:rPr>
              <a:t>Convergence builds cohesion and increases team effectiveness.</a:t>
            </a:r>
            <a:endParaRPr sz="1000" dirty="0">
              <a:solidFill>
                <a:schemeClr val="lt1"/>
              </a:solidFill>
            </a:endParaRPr>
          </a:p>
          <a:p>
            <a:pPr marL="0" lvl="0" indent="0" algn="l" rtl="0">
              <a:lnSpc>
                <a:spcPct val="115000"/>
              </a:lnSpc>
              <a:spcBef>
                <a:spcPts val="1200"/>
              </a:spcBef>
              <a:spcAft>
                <a:spcPts val="0"/>
              </a:spcAft>
              <a:buNone/>
            </a:pPr>
            <a:br>
              <a:rPr lang="en" sz="1000" dirty="0"/>
            </a:br>
            <a:endParaRPr sz="1000"/>
          </a:p>
          <a:p>
            <a:pPr marL="457200" lvl="0" indent="0" algn="l" rtl="0">
              <a:lnSpc>
                <a:spcPct val="115000"/>
              </a:lnSpc>
              <a:spcBef>
                <a:spcPts val="1200"/>
              </a:spcBef>
              <a:spcAft>
                <a:spcPts val="0"/>
              </a:spcAft>
              <a:buNone/>
            </a:pPr>
            <a:endParaRPr sz="1000">
              <a:solidFill>
                <a:schemeClr val="lt1"/>
              </a:solidFill>
            </a:endParaRPr>
          </a:p>
          <a:p>
            <a:pPr marL="0" lvl="0" indent="0" algn="l" rtl="0">
              <a:spcBef>
                <a:spcPts val="1200"/>
              </a:spcBef>
              <a:spcAft>
                <a:spcPts val="0"/>
              </a:spcAft>
              <a:buNone/>
            </a:pPr>
            <a:endParaRPr sz="1000">
              <a:solidFill>
                <a:schemeClr val="lt1"/>
              </a:solidFill>
            </a:endParaRPr>
          </a:p>
        </p:txBody>
      </p:sp>
      <p:pic>
        <p:nvPicPr>
          <p:cNvPr id="266" name="Google Shape;266;p40" title="Screen Shot 2025-12-02 at 6.42.18 PM.png"/>
          <p:cNvPicPr preferRelativeResize="0"/>
          <p:nvPr/>
        </p:nvPicPr>
        <p:blipFill>
          <a:blip r:embed="rId3">
            <a:alphaModFix/>
          </a:blip>
          <a:stretch>
            <a:fillRect/>
          </a:stretch>
        </p:blipFill>
        <p:spPr>
          <a:xfrm>
            <a:off x="4219800" y="826921"/>
            <a:ext cx="4771799" cy="2983056"/>
          </a:xfrm>
          <a:prstGeom prst="rect">
            <a:avLst/>
          </a:prstGeom>
          <a:noFill/>
          <a:ln>
            <a:noFill/>
          </a:ln>
        </p:spPr>
      </p:pic>
      <p:sp>
        <p:nvSpPr>
          <p:cNvPr id="267" name="Google Shape;267;p40"/>
          <p:cNvSpPr txBox="1"/>
          <p:nvPr/>
        </p:nvSpPr>
        <p:spPr>
          <a:xfrm>
            <a:off x="105000" y="3735075"/>
            <a:ext cx="8823900" cy="10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Clr>
                <a:schemeClr val="dk1"/>
              </a:buClr>
              <a:buSzPts val="1100"/>
              <a:buFont typeface="Arial"/>
              <a:buNone/>
            </a:pPr>
            <a:r>
              <a:rPr lang="en" sz="1000">
                <a:solidFill>
                  <a:schemeClr val="lt1"/>
                </a:solidFill>
              </a:rPr>
              <a:t>Elastigirl as the Accommodation Leader</a:t>
            </a:r>
            <a:endParaRPr sz="1000">
              <a:solidFill>
                <a:schemeClr val="lt1"/>
              </a:solidFill>
            </a:endParaRPr>
          </a:p>
          <a:p>
            <a:pPr marL="457200" lvl="0" indent="-292100" algn="l" rtl="0">
              <a:lnSpc>
                <a:spcPct val="115000"/>
              </a:lnSpc>
              <a:spcBef>
                <a:spcPts val="1200"/>
              </a:spcBef>
              <a:spcAft>
                <a:spcPts val="0"/>
              </a:spcAft>
              <a:buClr>
                <a:schemeClr val="lt1"/>
              </a:buClr>
              <a:buSzPts val="1000"/>
              <a:buChar char="●"/>
            </a:pPr>
            <a:r>
              <a:rPr lang="en" sz="1000">
                <a:solidFill>
                  <a:schemeClr val="lt1"/>
                </a:solidFill>
              </a:rPr>
              <a:t>Helen adapts her tone and communication to whom she addresses, whether it be her kid or husband.</a:t>
            </a:r>
            <a:endParaRPr sz="100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a:solidFill>
                  <a:schemeClr val="lt1"/>
                </a:solidFill>
              </a:rPr>
              <a:t>Uses clear instructions to guide the group.</a:t>
            </a:r>
            <a:endParaRPr sz="100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a:solidFill>
                  <a:schemeClr val="lt1"/>
                </a:solidFill>
              </a:rPr>
              <a:t>Models emotional regulation that helps everyone align.</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629850" y="432943"/>
            <a:ext cx="2826600" cy="699000"/>
          </a:xfrm>
          <a:prstGeom prst="rect">
            <a:avLst/>
          </a:prstGeom>
        </p:spPr>
        <p:txBody>
          <a:bodyPr spcFirstLastPara="1" wrap="square" lIns="68575" tIns="34275" rIns="68575" bIns="34275" anchor="b" anchorCtr="0">
            <a:noAutofit/>
          </a:bodyPr>
          <a:lstStyle/>
          <a:p>
            <a:pPr marL="0" lvl="0" indent="0" algn="l" rtl="0">
              <a:lnSpc>
                <a:spcPct val="115000"/>
              </a:lnSpc>
              <a:spcBef>
                <a:spcPts val="1800"/>
              </a:spcBef>
              <a:spcAft>
                <a:spcPts val="400"/>
              </a:spcAft>
              <a:buClr>
                <a:schemeClr val="dk1"/>
              </a:buClr>
              <a:buSzPts val="1100"/>
              <a:buFont typeface="Arial"/>
              <a:buNone/>
            </a:pPr>
            <a:r>
              <a:rPr lang="en" sz="1700" b="1">
                <a:solidFill>
                  <a:schemeClr val="lt1"/>
                </a:solidFill>
                <a:latin typeface="Arial"/>
                <a:ea typeface="Arial"/>
                <a:cs typeface="Arial"/>
                <a:sym typeface="Arial"/>
              </a:rPr>
              <a:t>3. Social Exchange Theory In The Final Battle</a:t>
            </a:r>
            <a:endParaRPr>
              <a:solidFill>
                <a:schemeClr val="lt1"/>
              </a:solidFill>
            </a:endParaRPr>
          </a:p>
        </p:txBody>
      </p:sp>
      <p:pic>
        <p:nvPicPr>
          <p:cNvPr id="273" name="Google Shape;273;p41" title="Screen Shot 2025-12-02 at 6.45.38 PM.png"/>
          <p:cNvPicPr preferRelativeResize="0">
            <a:picLocks noGrp="1"/>
          </p:cNvPicPr>
          <p:nvPr>
            <p:ph type="pic" idx="2"/>
          </p:nvPr>
        </p:nvPicPr>
        <p:blipFill rotWithShape="1">
          <a:blip r:embed="rId3">
            <a:alphaModFix/>
          </a:blip>
          <a:srcRect l="4404" r="4404"/>
          <a:stretch/>
        </p:blipFill>
        <p:spPr>
          <a:xfrm>
            <a:off x="4355824" y="725924"/>
            <a:ext cx="4160876" cy="3285325"/>
          </a:xfrm>
          <a:prstGeom prst="rect">
            <a:avLst/>
          </a:prstGeom>
        </p:spPr>
      </p:pic>
      <p:sp>
        <p:nvSpPr>
          <p:cNvPr id="274" name="Google Shape;274;p41"/>
          <p:cNvSpPr txBox="1">
            <a:spLocks noGrp="1"/>
          </p:cNvSpPr>
          <p:nvPr>
            <p:ph type="body" idx="1"/>
          </p:nvPr>
        </p:nvSpPr>
        <p:spPr>
          <a:xfrm>
            <a:off x="147900" y="1309447"/>
            <a:ext cx="3921000" cy="16776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1000">
                <a:solidFill>
                  <a:schemeClr val="lt1"/>
                </a:solidFill>
              </a:rPr>
              <a:t>SET explains decisions based on costs, rewards, risks, and benefits.</a:t>
            </a:r>
            <a:br>
              <a:rPr lang="en" sz="1000">
                <a:solidFill>
                  <a:schemeClr val="lt1"/>
                </a:solidFill>
              </a:rPr>
            </a:br>
            <a:r>
              <a:rPr lang="en" sz="1000">
                <a:solidFill>
                  <a:schemeClr val="lt1"/>
                </a:solidFill>
              </a:rPr>
              <a:t>In the final battle, each character evaluates what they stand to lose vs. what they stand to gain.</a:t>
            </a:r>
            <a:endParaRPr sz="1000">
              <a:solidFill>
                <a:schemeClr val="lt1"/>
              </a:solidFill>
            </a:endParaRPr>
          </a:p>
          <a:p>
            <a:pPr marL="0" lvl="0" indent="0" algn="l" rtl="0">
              <a:lnSpc>
                <a:spcPct val="115000"/>
              </a:lnSpc>
              <a:spcBef>
                <a:spcPts val="1400"/>
              </a:spcBef>
              <a:spcAft>
                <a:spcPts val="0"/>
              </a:spcAft>
              <a:buClr>
                <a:schemeClr val="dk1"/>
              </a:buClr>
              <a:buSzPts val="1100"/>
              <a:buFont typeface="Arial"/>
              <a:buNone/>
            </a:pPr>
            <a:r>
              <a:rPr lang="en">
                <a:solidFill>
                  <a:schemeClr val="lt1"/>
                </a:solidFill>
              </a:rPr>
              <a:t>Mr. Incredible’s Cost–Benefit Analysis</a:t>
            </a:r>
            <a:endParaRPr>
              <a:solidFill>
                <a:schemeClr val="lt1"/>
              </a:solidFill>
            </a:endParaRPr>
          </a:p>
          <a:p>
            <a:pPr marL="457200" lvl="0" indent="-292100" algn="l" rtl="0">
              <a:lnSpc>
                <a:spcPct val="115000"/>
              </a:lnSpc>
              <a:spcBef>
                <a:spcPts val="1200"/>
              </a:spcBef>
              <a:spcAft>
                <a:spcPts val="0"/>
              </a:spcAft>
              <a:buClr>
                <a:schemeClr val="lt1"/>
              </a:buClr>
              <a:buSzPts val="1000"/>
              <a:buChar char="●"/>
            </a:pPr>
            <a:r>
              <a:rPr lang="en" sz="1000">
                <a:solidFill>
                  <a:schemeClr val="lt1"/>
                </a:solidFill>
              </a:rPr>
              <a:t>Weighs personal risk against the reward of saving civilians and protecting his family.</a:t>
            </a:r>
            <a:br>
              <a:rPr lang="en" sz="1000">
                <a:solidFill>
                  <a:schemeClr val="lt1"/>
                </a:solidFill>
              </a:rPr>
            </a:br>
            <a:endParaRPr sz="100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a:solidFill>
                  <a:schemeClr val="lt1"/>
                </a:solidFill>
              </a:rPr>
              <a:t>Chooses high-risk actions because the social and moral rewards outweigh the costs.</a:t>
            </a:r>
            <a:endParaRPr sz="1000">
              <a:solidFill>
                <a:schemeClr val="lt1"/>
              </a:solidFill>
            </a:endParaRPr>
          </a:p>
          <a:p>
            <a:pPr marL="457200" lvl="0" indent="0" algn="l" rtl="0">
              <a:lnSpc>
                <a:spcPct val="115000"/>
              </a:lnSpc>
              <a:spcBef>
                <a:spcPts val="1200"/>
              </a:spcBef>
              <a:spcAft>
                <a:spcPts val="0"/>
              </a:spcAft>
              <a:buNone/>
            </a:pPr>
            <a:r>
              <a:rPr lang="en">
                <a:solidFill>
                  <a:schemeClr val="lt1"/>
                </a:solidFill>
              </a:rPr>
              <a:t>Family Risk-Sharing</a:t>
            </a:r>
            <a:endParaRPr>
              <a:solidFill>
                <a:schemeClr val="lt1"/>
              </a:solidFill>
            </a:endParaRPr>
          </a:p>
          <a:p>
            <a:pPr marL="457200" lvl="0" indent="-292100" algn="l" rtl="0">
              <a:lnSpc>
                <a:spcPct val="115000"/>
              </a:lnSpc>
              <a:spcBef>
                <a:spcPts val="1200"/>
              </a:spcBef>
              <a:spcAft>
                <a:spcPts val="0"/>
              </a:spcAft>
              <a:buClr>
                <a:schemeClr val="lt1"/>
              </a:buClr>
              <a:buSzPts val="1000"/>
              <a:buChar char="●"/>
            </a:pPr>
            <a:r>
              <a:rPr lang="en" sz="1000">
                <a:solidFill>
                  <a:schemeClr val="lt1"/>
                </a:solidFill>
              </a:rPr>
              <a:t>Each family member takes on different dangers (Violet shielding, Dash distracting, Helen rescuing).</a:t>
            </a:r>
            <a:br>
              <a:rPr lang="en" sz="1000">
                <a:solidFill>
                  <a:schemeClr val="lt1"/>
                </a:solidFill>
              </a:rPr>
            </a:br>
            <a:endParaRPr sz="100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000">
                <a:solidFill>
                  <a:schemeClr val="lt1"/>
                </a:solidFill>
              </a:rPr>
              <a:t>Distributing risk maximizes group success and minimizes individual cost.</a:t>
            </a:r>
            <a:br>
              <a:rPr lang="en" sz="1100"/>
            </a:br>
            <a:br>
              <a:rPr lang="en" sz="1100"/>
            </a:br>
            <a:endParaRPr sz="1100"/>
          </a:p>
          <a:p>
            <a:pPr marL="457200" lvl="0" indent="0" algn="l" rtl="0">
              <a:lnSpc>
                <a:spcPct val="115000"/>
              </a:lnSpc>
              <a:spcBef>
                <a:spcPts val="1200"/>
              </a:spcBef>
              <a:spcAft>
                <a:spcPts val="0"/>
              </a:spcAft>
              <a:buNone/>
            </a:pPr>
            <a:endParaRPr sz="1100"/>
          </a:p>
          <a:p>
            <a:pPr marL="457200" lvl="0" indent="0" algn="l" rtl="0">
              <a:lnSpc>
                <a:spcPct val="115000"/>
              </a:lnSpc>
              <a:spcBef>
                <a:spcPts val="1200"/>
              </a:spcBef>
              <a:spcAft>
                <a:spcPts val="0"/>
              </a:spcAft>
              <a:buNone/>
            </a:pPr>
            <a:endParaRPr sz="1100">
              <a:solidFill>
                <a:schemeClr val="lt1"/>
              </a:solidFill>
            </a:endParaRPr>
          </a:p>
          <a:p>
            <a:pPr marL="0" lvl="0" indent="0" algn="l" rtl="0">
              <a:spcBef>
                <a:spcPts val="1200"/>
              </a:spcBef>
              <a:spcAft>
                <a:spcPts val="0"/>
              </a:spcAft>
              <a:buNone/>
            </a:pPr>
            <a:endParaRPr sz="2000">
              <a:solidFill>
                <a:schemeClr val="lt1"/>
              </a:solidFill>
            </a:endParaRPr>
          </a:p>
        </p:txBody>
      </p:sp>
      <p:sp>
        <p:nvSpPr>
          <p:cNvPr id="275" name="Google Shape;275;p41"/>
          <p:cNvSpPr txBox="1"/>
          <p:nvPr/>
        </p:nvSpPr>
        <p:spPr>
          <a:xfrm>
            <a:off x="4355825" y="3942900"/>
            <a:ext cx="46917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Clr>
                <a:schemeClr val="dk1"/>
              </a:buClr>
              <a:buSzPts val="1100"/>
              <a:buFont typeface="Arial"/>
              <a:buNone/>
            </a:pPr>
            <a:r>
              <a:rPr lang="en" sz="1000">
                <a:solidFill>
                  <a:schemeClr val="lt1"/>
                </a:solidFill>
              </a:rPr>
              <a:t>Frozone’s Prosocial Exchange</a:t>
            </a:r>
            <a:endParaRPr sz="1000">
              <a:solidFill>
                <a:schemeClr val="lt1"/>
              </a:solidFill>
            </a:endParaRPr>
          </a:p>
          <a:p>
            <a:pPr marL="457200" lvl="0" indent="-292100" algn="l" rtl="0">
              <a:lnSpc>
                <a:spcPct val="115000"/>
              </a:lnSpc>
              <a:spcBef>
                <a:spcPts val="1200"/>
              </a:spcBef>
              <a:spcAft>
                <a:spcPts val="0"/>
              </a:spcAft>
              <a:buClr>
                <a:schemeClr val="lt1"/>
              </a:buClr>
              <a:buSzPts val="1000"/>
              <a:buChar char="●"/>
            </a:pPr>
            <a:r>
              <a:rPr lang="en" sz="1000">
                <a:solidFill>
                  <a:schemeClr val="lt1"/>
                </a:solidFill>
              </a:rPr>
              <a:t>He fights alongside family due to loyalty and moral responsibility, expecting no reward from participating.</a:t>
            </a:r>
            <a:br>
              <a:rPr lang="en" sz="1000">
                <a:solidFill>
                  <a:schemeClr val="lt1"/>
                </a:solidFill>
              </a:rPr>
            </a:br>
            <a:endParaRPr sz="1000">
              <a:solidFill>
                <a:schemeClr val="lt1"/>
              </a:solidFill>
            </a:endParaRPr>
          </a:p>
          <a:p>
            <a:pPr marL="457200" lvl="0" indent="-292100" algn="l" rtl="0">
              <a:lnSpc>
                <a:spcPct val="115000"/>
              </a:lnSpc>
              <a:spcBef>
                <a:spcPts val="0"/>
              </a:spcBef>
              <a:spcAft>
                <a:spcPts val="0"/>
              </a:spcAft>
              <a:buClr>
                <a:schemeClr val="lt1"/>
              </a:buClr>
              <a:buSzPts val="1000"/>
              <a:buChar char="●"/>
            </a:pPr>
            <a:r>
              <a:rPr lang="en" sz="1000">
                <a:solidFill>
                  <a:schemeClr val="lt1"/>
                </a:solidFill>
              </a:rPr>
              <a:t>This illustrates altruistic decision-making.</a:t>
            </a:r>
            <a:endParaRPr sz="1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689875" y="1011575"/>
            <a:ext cx="6828300" cy="51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300" b="1">
                <a:solidFill>
                  <a:schemeClr val="lt1"/>
                </a:solidFill>
                <a:latin typeface="Arial"/>
                <a:ea typeface="Arial"/>
                <a:cs typeface="Arial"/>
                <a:sym typeface="Arial"/>
              </a:rPr>
              <a:t>What We Learned from </a:t>
            </a:r>
            <a:r>
              <a:rPr lang="en" sz="2300" b="1" i="1">
                <a:solidFill>
                  <a:schemeClr val="lt1"/>
                </a:solidFill>
                <a:latin typeface="Arial"/>
                <a:ea typeface="Arial"/>
                <a:cs typeface="Arial"/>
                <a:sym typeface="Arial"/>
              </a:rPr>
              <a:t>The Incredibles</a:t>
            </a:r>
            <a:endParaRPr sz="3600" b="1">
              <a:solidFill>
                <a:schemeClr val="lt1"/>
              </a:solidFill>
            </a:endParaRPr>
          </a:p>
        </p:txBody>
      </p:sp>
      <p:sp>
        <p:nvSpPr>
          <p:cNvPr id="281" name="Google Shape;281;p42"/>
          <p:cNvSpPr txBox="1">
            <a:spLocks noGrp="1"/>
          </p:cNvSpPr>
          <p:nvPr>
            <p:ph type="body" idx="1"/>
          </p:nvPr>
        </p:nvSpPr>
        <p:spPr>
          <a:xfrm>
            <a:off x="612715" y="1980225"/>
            <a:ext cx="7754100" cy="28587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Clr>
                <a:schemeClr val="lt1"/>
              </a:buClr>
              <a:buSzPts val="1700"/>
              <a:buChar char="●"/>
            </a:pPr>
            <a:r>
              <a:rPr lang="en" sz="1700">
                <a:solidFill>
                  <a:schemeClr val="lt1"/>
                </a:solidFill>
              </a:rPr>
              <a:t>Secrets and poor communication almost break the Parr family</a:t>
            </a:r>
            <a:br>
              <a:rPr lang="en" sz="1700">
                <a:solidFill>
                  <a:schemeClr val="lt1"/>
                </a:solidFill>
              </a:rPr>
            </a:br>
            <a:endParaRPr sz="1700">
              <a:solidFill>
                <a:schemeClr val="lt1"/>
              </a:solidFill>
            </a:endParaRPr>
          </a:p>
          <a:p>
            <a:pPr marL="457200" lvl="0" indent="-336550" algn="l" rtl="0">
              <a:spcBef>
                <a:spcPts val="0"/>
              </a:spcBef>
              <a:spcAft>
                <a:spcPts val="0"/>
              </a:spcAft>
              <a:buClr>
                <a:schemeClr val="lt1"/>
              </a:buClr>
              <a:buSzPts val="1700"/>
              <a:buChar char="●"/>
            </a:pPr>
            <a:r>
              <a:rPr lang="en" sz="1700">
                <a:solidFill>
                  <a:schemeClr val="lt1"/>
                </a:solidFill>
              </a:rPr>
              <a:t>Nonverbal cues show fear, love, and protection (jet scene)</a:t>
            </a:r>
            <a:br>
              <a:rPr lang="en" sz="1700">
                <a:solidFill>
                  <a:schemeClr val="lt1"/>
                </a:solidFill>
              </a:rPr>
            </a:br>
            <a:endParaRPr sz="1700">
              <a:solidFill>
                <a:schemeClr val="lt1"/>
              </a:solidFill>
            </a:endParaRPr>
          </a:p>
          <a:p>
            <a:pPr marL="457200" lvl="0" indent="-336550" algn="l" rtl="0">
              <a:spcBef>
                <a:spcPts val="0"/>
              </a:spcBef>
              <a:spcAft>
                <a:spcPts val="0"/>
              </a:spcAft>
              <a:buClr>
                <a:schemeClr val="lt1"/>
              </a:buClr>
              <a:buSzPts val="1700"/>
              <a:buChar char="●"/>
            </a:pPr>
            <a:r>
              <a:rPr lang="en" sz="1700">
                <a:solidFill>
                  <a:schemeClr val="lt1"/>
                </a:solidFill>
              </a:rPr>
              <a:t>Different conflict styles hurt Bob and Helen’s relationship</a:t>
            </a:r>
            <a:br>
              <a:rPr lang="en" sz="1700">
                <a:solidFill>
                  <a:schemeClr val="lt1"/>
                </a:solidFill>
              </a:rPr>
            </a:br>
            <a:endParaRPr sz="1700">
              <a:solidFill>
                <a:schemeClr val="lt1"/>
              </a:solidFill>
            </a:endParaRPr>
          </a:p>
          <a:p>
            <a:pPr marL="457200" lvl="0" indent="-336550" algn="l" rtl="0">
              <a:spcBef>
                <a:spcPts val="0"/>
              </a:spcBef>
              <a:spcAft>
                <a:spcPts val="0"/>
              </a:spcAft>
              <a:buClr>
                <a:schemeClr val="lt1"/>
              </a:buClr>
              <a:buSzPts val="1700"/>
              <a:buChar char="●"/>
            </a:pPr>
            <a:r>
              <a:rPr lang="en" sz="1700">
                <a:solidFill>
                  <a:schemeClr val="lt1"/>
                </a:solidFill>
              </a:rPr>
              <a:t>Final battle: family teamwork turns conflict into connection</a:t>
            </a:r>
            <a:endParaRPr sz="17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789850" y="1045825"/>
            <a:ext cx="8559900" cy="54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600" b="1">
                <a:solidFill>
                  <a:schemeClr val="lt1"/>
                </a:solidFill>
                <a:latin typeface="Arial"/>
                <a:ea typeface="Arial"/>
                <a:cs typeface="Arial"/>
                <a:sym typeface="Arial"/>
              </a:rPr>
              <a:t>Why This Matters in Real Life</a:t>
            </a:r>
            <a:endParaRPr sz="2600" b="1">
              <a:solidFill>
                <a:schemeClr val="lt1"/>
              </a:solidFill>
              <a:latin typeface="Arial"/>
              <a:ea typeface="Arial"/>
              <a:cs typeface="Arial"/>
              <a:sym typeface="Arial"/>
            </a:endParaRPr>
          </a:p>
        </p:txBody>
      </p:sp>
      <p:sp>
        <p:nvSpPr>
          <p:cNvPr id="287" name="Google Shape;287;p43"/>
          <p:cNvSpPr txBox="1">
            <a:spLocks noGrp="1"/>
          </p:cNvSpPr>
          <p:nvPr>
            <p:ph type="body" idx="1"/>
          </p:nvPr>
        </p:nvSpPr>
        <p:spPr>
          <a:xfrm>
            <a:off x="621290" y="2005975"/>
            <a:ext cx="7702500" cy="28587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Clr>
                <a:schemeClr val="lt1"/>
              </a:buClr>
              <a:buSzPts val="1700"/>
              <a:buChar char="●"/>
            </a:pPr>
            <a:r>
              <a:rPr lang="en" sz="1700">
                <a:solidFill>
                  <a:schemeClr val="lt1"/>
                </a:solidFill>
              </a:rPr>
              <a:t>Our families also have secrets, stress, and unspoken rules</a:t>
            </a:r>
            <a:br>
              <a:rPr lang="en" sz="1700">
                <a:solidFill>
                  <a:schemeClr val="lt1"/>
                </a:solidFill>
              </a:rPr>
            </a:br>
            <a:endParaRPr sz="1700">
              <a:solidFill>
                <a:schemeClr val="lt1"/>
              </a:solidFill>
            </a:endParaRPr>
          </a:p>
          <a:p>
            <a:pPr marL="457200" lvl="0" indent="-336550" algn="l" rtl="0">
              <a:spcBef>
                <a:spcPts val="0"/>
              </a:spcBef>
              <a:spcAft>
                <a:spcPts val="0"/>
              </a:spcAft>
              <a:buClr>
                <a:schemeClr val="lt1"/>
              </a:buClr>
              <a:buSzPts val="1700"/>
              <a:buChar char="●"/>
            </a:pPr>
            <a:r>
              <a:rPr lang="en" sz="1700">
                <a:solidFill>
                  <a:schemeClr val="lt1"/>
                </a:solidFill>
              </a:rPr>
              <a:t>Hiding feelings does not really protect relationships</a:t>
            </a:r>
            <a:br>
              <a:rPr lang="en" sz="1700">
                <a:solidFill>
                  <a:schemeClr val="lt1"/>
                </a:solidFill>
              </a:rPr>
            </a:br>
            <a:endParaRPr sz="1700">
              <a:solidFill>
                <a:schemeClr val="lt1"/>
              </a:solidFill>
            </a:endParaRPr>
          </a:p>
          <a:p>
            <a:pPr marL="457200" lvl="0" indent="-336550" algn="l" rtl="0">
              <a:spcBef>
                <a:spcPts val="0"/>
              </a:spcBef>
              <a:spcAft>
                <a:spcPts val="0"/>
              </a:spcAft>
              <a:buClr>
                <a:schemeClr val="lt1"/>
              </a:buClr>
              <a:buSzPts val="1700"/>
              <a:buChar char="●"/>
            </a:pPr>
            <a:r>
              <a:rPr lang="en" sz="1700">
                <a:solidFill>
                  <a:schemeClr val="lt1"/>
                </a:solidFill>
              </a:rPr>
              <a:t>Trust, listening, and clear talk make families safer and closer</a:t>
            </a:r>
            <a:br>
              <a:rPr lang="en" sz="1700">
                <a:solidFill>
                  <a:schemeClr val="lt1"/>
                </a:solidFill>
              </a:rPr>
            </a:br>
            <a:endParaRPr sz="1700">
              <a:solidFill>
                <a:schemeClr val="lt1"/>
              </a:solidFill>
            </a:endParaRPr>
          </a:p>
          <a:p>
            <a:pPr marL="457200" lvl="0" indent="-336550" algn="l" rtl="0">
              <a:spcBef>
                <a:spcPts val="0"/>
              </a:spcBef>
              <a:spcAft>
                <a:spcPts val="0"/>
              </a:spcAft>
              <a:buClr>
                <a:schemeClr val="lt1"/>
              </a:buClr>
              <a:buSzPts val="1700"/>
              <a:buChar char="●"/>
            </a:pPr>
            <a:r>
              <a:rPr lang="en" sz="1700">
                <a:solidFill>
                  <a:schemeClr val="lt1"/>
                </a:solidFill>
              </a:rPr>
              <a:t>Notice your own communication and conflict style</a:t>
            </a:r>
            <a:endParaRPr sz="1700">
              <a:solidFill>
                <a:schemeClr val="lt1"/>
              </a:solidFill>
            </a:endParaRPr>
          </a:p>
          <a:p>
            <a:pPr marL="0" lvl="0" indent="0" algn="l" rtl="0">
              <a:spcBef>
                <a:spcPts val="8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719650" y="693950"/>
            <a:ext cx="2949300" cy="4575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b="1">
                <a:solidFill>
                  <a:schemeClr val="lt1"/>
                </a:solidFill>
                <a:latin typeface="Arial"/>
                <a:ea typeface="Arial"/>
                <a:cs typeface="Arial"/>
                <a:sym typeface="Arial"/>
              </a:rPr>
              <a:t> References</a:t>
            </a:r>
            <a:endParaRPr b="1">
              <a:solidFill>
                <a:schemeClr val="lt1"/>
              </a:solidFill>
              <a:latin typeface="Arial"/>
              <a:ea typeface="Arial"/>
              <a:cs typeface="Arial"/>
              <a:sym typeface="Arial"/>
            </a:endParaRPr>
          </a:p>
        </p:txBody>
      </p:sp>
      <p:sp>
        <p:nvSpPr>
          <p:cNvPr id="293" name="Google Shape;293;p44"/>
          <p:cNvSpPr txBox="1">
            <a:spLocks noGrp="1"/>
          </p:cNvSpPr>
          <p:nvPr>
            <p:ph type="body" idx="1"/>
          </p:nvPr>
        </p:nvSpPr>
        <p:spPr>
          <a:xfrm>
            <a:off x="719639" y="1408575"/>
            <a:ext cx="7640700" cy="2858700"/>
          </a:xfrm>
          <a:prstGeom prst="rect">
            <a:avLst/>
          </a:prstGeom>
        </p:spPr>
        <p:txBody>
          <a:bodyPr spcFirstLastPara="1" wrap="square" lIns="68575" tIns="34275" rIns="68575" bIns="34275" anchor="t" anchorCtr="0">
            <a:noAutofit/>
          </a:bodyPr>
          <a:lstStyle/>
          <a:p>
            <a:pPr marL="457200" lvl="0" indent="-304800" algn="l" rtl="0">
              <a:spcBef>
                <a:spcPts val="800"/>
              </a:spcBef>
              <a:spcAft>
                <a:spcPts val="0"/>
              </a:spcAft>
              <a:buClr>
                <a:schemeClr val="lt1"/>
              </a:buClr>
              <a:buSzPts val="1200"/>
              <a:buAutoNum type="arabicPeriod"/>
            </a:pPr>
            <a:r>
              <a:rPr lang="en" sz="1100">
                <a:solidFill>
                  <a:schemeClr val="lt1"/>
                </a:solidFill>
              </a:rPr>
              <a:t>Nostalgy. (2023, March 6). </a:t>
            </a:r>
            <a:r>
              <a:rPr lang="en" sz="1100" i="1">
                <a:solidFill>
                  <a:schemeClr val="lt1"/>
                </a:solidFill>
              </a:rPr>
              <a:t>The Incredibles (2004) – Plane Scene</a:t>
            </a:r>
            <a:r>
              <a:rPr lang="en" sz="1100">
                <a:solidFill>
                  <a:schemeClr val="lt1"/>
                </a:solidFill>
              </a:rPr>
              <a:t> [Video]. YouTube. https://www.youtube.com/watch?v=bg94uui8Ucs</a:t>
            </a:r>
            <a:endParaRPr>
              <a:solidFill>
                <a:schemeClr val="lt1"/>
              </a:solidFill>
            </a:endParaRPr>
          </a:p>
          <a:p>
            <a:pPr marL="457200" lvl="0" indent="-304800" algn="l" rtl="0">
              <a:spcBef>
                <a:spcPts val="0"/>
              </a:spcBef>
              <a:spcAft>
                <a:spcPts val="0"/>
              </a:spcAft>
              <a:buClr>
                <a:schemeClr val="lt1"/>
              </a:buClr>
              <a:buSzPts val="1200"/>
              <a:buAutoNum type="arabicPeriod"/>
            </a:pPr>
            <a:r>
              <a:rPr lang="en" sz="1100">
                <a:solidFill>
                  <a:schemeClr val="lt1"/>
                </a:solidFill>
              </a:rPr>
              <a:t>4K HDR Media. (2018, June 17). </a:t>
            </a:r>
            <a:r>
              <a:rPr lang="en" sz="1100" i="1">
                <a:solidFill>
                  <a:schemeClr val="lt1"/>
                </a:solidFill>
              </a:rPr>
              <a:t>The Incredibles – Family Argument (HDR – 4K – 5.1)</a:t>
            </a:r>
            <a:r>
              <a:rPr lang="en" sz="1100">
                <a:solidFill>
                  <a:schemeClr val="lt1"/>
                </a:solidFill>
              </a:rPr>
              <a:t> [Video]. YouTube. https://youtu.be/lYxx-8wQSO0</a:t>
            </a:r>
            <a:endParaRPr>
              <a:solidFill>
                <a:schemeClr val="lt1"/>
              </a:solidFill>
            </a:endParaRPr>
          </a:p>
          <a:p>
            <a:pPr marL="457200" lvl="0" indent="-304800" algn="l" rtl="0">
              <a:spcBef>
                <a:spcPts val="0"/>
              </a:spcBef>
              <a:spcAft>
                <a:spcPts val="0"/>
              </a:spcAft>
              <a:buClr>
                <a:schemeClr val="lt1"/>
              </a:buClr>
              <a:buSzPts val="1200"/>
              <a:buAutoNum type="arabicPeriod"/>
            </a:pPr>
            <a:r>
              <a:rPr lang="en" sz="1100">
                <a:solidFill>
                  <a:schemeClr val="lt1"/>
                </a:solidFill>
              </a:rPr>
              <a:t>Tail fish. (2018, June 6). </a:t>
            </a:r>
            <a:r>
              <a:rPr lang="en" sz="1100" i="1">
                <a:solidFill>
                  <a:schemeClr val="lt1"/>
                </a:solidFill>
              </a:rPr>
              <a:t>The Incredibles Final Fight 1080p Blu-Ray</a:t>
            </a:r>
            <a:r>
              <a:rPr lang="en" sz="1100">
                <a:solidFill>
                  <a:schemeClr val="lt1"/>
                </a:solidFill>
              </a:rPr>
              <a:t> [Video]. YouTube. https://www.youtube.com/watch?v=pBiF2S6VcYI</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p:nvPr/>
        </p:nvSpPr>
        <p:spPr>
          <a:xfrm>
            <a:off x="4572000" y="1314722"/>
            <a:ext cx="4336500" cy="2839800"/>
          </a:xfrm>
          <a:prstGeom prst="rect">
            <a:avLst/>
          </a:prstGeom>
          <a:noFill/>
          <a:ln>
            <a:noFill/>
          </a:ln>
        </p:spPr>
        <p:txBody>
          <a:bodyPr spcFirstLastPara="1" wrap="square" lIns="68575" tIns="34275" rIns="68575" bIns="34275" anchor="t" anchorCtr="0">
            <a:spAutoFit/>
          </a:bodyPr>
          <a:lstStyle/>
          <a:p>
            <a:pPr marL="0" lvl="0" indent="457200" algn="l" rtl="0">
              <a:lnSpc>
                <a:spcPct val="200000"/>
              </a:lnSpc>
              <a:spcBef>
                <a:spcPts val="1200"/>
              </a:spcBef>
              <a:spcAft>
                <a:spcPts val="1200"/>
              </a:spcAft>
              <a:buClr>
                <a:schemeClr val="dk1"/>
              </a:buClr>
              <a:buSzPts val="1100"/>
              <a:buFont typeface="Arial"/>
              <a:buNone/>
            </a:pPr>
            <a:r>
              <a:rPr lang="en" sz="1200" i="1">
                <a:solidFill>
                  <a:schemeClr val="lt1"/>
                </a:solidFill>
                <a:latin typeface="Roboto"/>
                <a:ea typeface="Roboto"/>
                <a:cs typeface="Roboto"/>
                <a:sym typeface="Roboto"/>
              </a:rPr>
              <a:t>The Incredibles</a:t>
            </a:r>
            <a:r>
              <a:rPr lang="en" sz="1200">
                <a:solidFill>
                  <a:schemeClr val="lt1"/>
                </a:solidFill>
                <a:latin typeface="Roboto"/>
                <a:ea typeface="Roboto"/>
                <a:cs typeface="Roboto"/>
                <a:sym typeface="Roboto"/>
              </a:rPr>
              <a:t> is an animated film about the Parr family, secret superheroes forced to live ordinary lives after superheroes are banned. When Mr. Incredible returns to action, he gets caught in a villain's plot, forcing the whole family to use their powers and unite as a team to save the world. The story highlights family, teamwork, and embracing one's true self. In the end, they defeat the villain and regain acceptance as heroes.</a:t>
            </a:r>
            <a:endParaRPr sz="800">
              <a:solidFill>
                <a:schemeClr val="lt1"/>
              </a:solidFill>
              <a:latin typeface="Arial"/>
              <a:ea typeface="Arial"/>
              <a:cs typeface="Arial"/>
              <a:sym typeface="Arial"/>
            </a:endParaRPr>
          </a:p>
        </p:txBody>
      </p:sp>
      <p:pic>
        <p:nvPicPr>
          <p:cNvPr id="166" name="Google Shape;166;p27" descr="A logo with a circle and a light in the middle&#10;&#10;Description automatically generated"/>
          <p:cNvPicPr preferRelativeResize="0"/>
          <p:nvPr/>
        </p:nvPicPr>
        <p:blipFill rotWithShape="1">
          <a:blip r:embed="rId3">
            <a:alphaModFix amt="20000"/>
          </a:blip>
          <a:srcRect/>
          <a:stretch/>
        </p:blipFill>
        <p:spPr>
          <a:xfrm>
            <a:off x="1118777" y="568349"/>
            <a:ext cx="2689793" cy="1855537"/>
          </a:xfrm>
          <a:prstGeom prst="rect">
            <a:avLst/>
          </a:prstGeom>
          <a:noFill/>
          <a:ln>
            <a:noFill/>
          </a:ln>
        </p:spPr>
      </p:pic>
      <p:pic>
        <p:nvPicPr>
          <p:cNvPr id="167" name="Google Shape;167;p27" descr="A group of people in superhero clothing&#10;&#10;Description automatically generated"/>
          <p:cNvPicPr preferRelativeResize="0"/>
          <p:nvPr/>
        </p:nvPicPr>
        <p:blipFill rotWithShape="1">
          <a:blip r:embed="rId4">
            <a:alphaModFix/>
          </a:blip>
          <a:srcRect/>
          <a:stretch/>
        </p:blipFill>
        <p:spPr>
          <a:xfrm>
            <a:off x="25840" y="1948759"/>
            <a:ext cx="4546160" cy="3194741"/>
          </a:xfrm>
          <a:prstGeom prst="rect">
            <a:avLst/>
          </a:prstGeom>
          <a:noFill/>
          <a:ln>
            <a:noFill/>
          </a:ln>
        </p:spPr>
      </p:pic>
      <p:sp>
        <p:nvSpPr>
          <p:cNvPr id="168" name="Google Shape;168;p27"/>
          <p:cNvSpPr txBox="1"/>
          <p:nvPr/>
        </p:nvSpPr>
        <p:spPr>
          <a:xfrm>
            <a:off x="376700" y="384350"/>
            <a:ext cx="3160500" cy="700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100">
                <a:solidFill>
                  <a:schemeClr val="lt1"/>
                </a:solidFill>
              </a:rPr>
              <a:t>I</a:t>
            </a:r>
            <a:r>
              <a:rPr lang="en" sz="4100">
                <a:solidFill>
                  <a:schemeClr val="lt1"/>
                </a:solidFill>
                <a:latin typeface="Arial"/>
                <a:ea typeface="Arial"/>
                <a:cs typeface="Arial"/>
                <a:sym typeface="Arial"/>
              </a:rPr>
              <a:t>ntroduction</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5" descr="A logo with a circle and a light in the middle&#10;&#10;Description automatically generated"/>
          <p:cNvPicPr preferRelativeResize="0"/>
          <p:nvPr/>
        </p:nvPicPr>
        <p:blipFill rotWithShape="1">
          <a:blip r:embed="rId3">
            <a:alphaModFix amt="20000"/>
          </a:blip>
          <a:srcRect/>
          <a:stretch/>
        </p:blipFill>
        <p:spPr>
          <a:xfrm>
            <a:off x="2033729" y="820740"/>
            <a:ext cx="5076542" cy="3502020"/>
          </a:xfrm>
          <a:prstGeom prst="rect">
            <a:avLst/>
          </a:prstGeom>
          <a:noFill/>
          <a:ln>
            <a:noFill/>
          </a:ln>
        </p:spPr>
      </p:pic>
      <p:sp>
        <p:nvSpPr>
          <p:cNvPr id="299" name="Google Shape;299;p45"/>
          <p:cNvSpPr txBox="1"/>
          <p:nvPr/>
        </p:nvSpPr>
        <p:spPr>
          <a:xfrm>
            <a:off x="2084401" y="1182600"/>
            <a:ext cx="4975200" cy="2778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800" b="1">
                <a:solidFill>
                  <a:schemeClr val="lt1"/>
                </a:solidFill>
              </a:rPr>
              <a:t>Thank You</a:t>
            </a:r>
            <a:endParaRPr sz="8800" b="1"/>
          </a:p>
        </p:txBody>
      </p:sp>
      <p:sp>
        <p:nvSpPr>
          <p:cNvPr id="300" name="Google Shape;300;p45"/>
          <p:cNvSpPr txBox="1"/>
          <p:nvPr/>
        </p:nvSpPr>
        <p:spPr>
          <a:xfrm>
            <a:off x="1579797" y="4631435"/>
            <a:ext cx="5984400" cy="438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rPr>
              <a:t>Team 2</a:t>
            </a:r>
            <a:endParaRPr sz="1200">
              <a:solidFill>
                <a:schemeClr val="lt1"/>
              </a:solidFill>
            </a:endParaRPr>
          </a:p>
          <a:p>
            <a:pPr marL="0" lvl="0" indent="0" algn="ctr" rtl="0">
              <a:spcBef>
                <a:spcPts val="0"/>
              </a:spcBef>
              <a:spcAft>
                <a:spcPts val="0"/>
              </a:spcAft>
              <a:buSzPts val="1100"/>
              <a:buNone/>
            </a:pPr>
            <a:r>
              <a:rPr lang="en" sz="1200">
                <a:solidFill>
                  <a:schemeClr val="lt1"/>
                </a:solidFill>
              </a:rPr>
              <a:t>Cameron Emmer, Tyler Curotte, Mateo Gonzales, Echo Huang, Weixi Xu</a:t>
            </a:r>
            <a:endParaRPr sz="1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p:nvPr/>
        </p:nvSpPr>
        <p:spPr>
          <a:xfrm>
            <a:off x="2845573" y="626200"/>
            <a:ext cx="27510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lt1"/>
                </a:solidFill>
              </a:rPr>
              <a:t>T</a:t>
            </a:r>
            <a:r>
              <a:rPr lang="en" sz="4100">
                <a:solidFill>
                  <a:schemeClr val="lt1"/>
                </a:solidFill>
                <a:latin typeface="Arial"/>
                <a:ea typeface="Arial"/>
                <a:cs typeface="Arial"/>
                <a:sym typeface="Arial"/>
              </a:rPr>
              <a:t>he family</a:t>
            </a:r>
            <a:endParaRPr sz="1100"/>
          </a:p>
        </p:txBody>
      </p:sp>
      <p:pic>
        <p:nvPicPr>
          <p:cNvPr id="174" name="Google Shape;174;p28" descr="A cartoon character in a red garment&#10;&#10;Description automatically generated"/>
          <p:cNvPicPr preferRelativeResize="0"/>
          <p:nvPr/>
        </p:nvPicPr>
        <p:blipFill rotWithShape="1">
          <a:blip r:embed="rId3">
            <a:alphaModFix/>
          </a:blip>
          <a:srcRect/>
          <a:stretch/>
        </p:blipFill>
        <p:spPr>
          <a:xfrm>
            <a:off x="3622828" y="2314574"/>
            <a:ext cx="1196501" cy="1907381"/>
          </a:xfrm>
          <a:prstGeom prst="rect">
            <a:avLst/>
          </a:prstGeom>
          <a:noFill/>
          <a:ln>
            <a:noFill/>
          </a:ln>
        </p:spPr>
      </p:pic>
      <p:pic>
        <p:nvPicPr>
          <p:cNvPr id="175" name="Google Shape;175;p28" descr="A cartoon character of a superhero&#10;&#10;Description automatically generated"/>
          <p:cNvPicPr preferRelativeResize="0"/>
          <p:nvPr/>
        </p:nvPicPr>
        <p:blipFill rotWithShape="1">
          <a:blip r:embed="rId4">
            <a:alphaModFix/>
          </a:blip>
          <a:srcRect/>
          <a:stretch/>
        </p:blipFill>
        <p:spPr>
          <a:xfrm>
            <a:off x="202550" y="1601686"/>
            <a:ext cx="1887217" cy="3311531"/>
          </a:xfrm>
          <a:prstGeom prst="rect">
            <a:avLst/>
          </a:prstGeom>
          <a:noFill/>
          <a:ln>
            <a:noFill/>
          </a:ln>
        </p:spPr>
      </p:pic>
      <p:pic>
        <p:nvPicPr>
          <p:cNvPr id="176" name="Google Shape;176;p28" descr="A cartoon character in a garment&#10;&#10;Description automatically generated"/>
          <p:cNvPicPr preferRelativeResize="0"/>
          <p:nvPr/>
        </p:nvPicPr>
        <p:blipFill rotWithShape="1">
          <a:blip r:embed="rId5">
            <a:alphaModFix/>
          </a:blip>
          <a:srcRect/>
          <a:stretch/>
        </p:blipFill>
        <p:spPr>
          <a:xfrm>
            <a:off x="6816357" y="1566416"/>
            <a:ext cx="2101877" cy="3219896"/>
          </a:xfrm>
          <a:prstGeom prst="rect">
            <a:avLst/>
          </a:prstGeom>
          <a:noFill/>
          <a:ln>
            <a:noFill/>
          </a:ln>
        </p:spPr>
      </p:pic>
      <p:pic>
        <p:nvPicPr>
          <p:cNvPr id="177" name="Google Shape;177;p28" descr="A cartoon character of a person in a garment holding a glowing ball&#10;&#10;Description automatically generated"/>
          <p:cNvPicPr preferRelativeResize="0"/>
          <p:nvPr/>
        </p:nvPicPr>
        <p:blipFill rotWithShape="1">
          <a:blip r:embed="rId6">
            <a:alphaModFix/>
          </a:blip>
          <a:srcRect l="22467" t="18749" r="5656" b="14245"/>
          <a:stretch/>
        </p:blipFill>
        <p:spPr>
          <a:xfrm>
            <a:off x="5106635" y="1466849"/>
            <a:ext cx="2183367" cy="3446368"/>
          </a:xfrm>
          <a:prstGeom prst="rect">
            <a:avLst/>
          </a:prstGeom>
          <a:noFill/>
          <a:ln>
            <a:noFill/>
          </a:ln>
        </p:spPr>
      </p:pic>
      <p:pic>
        <p:nvPicPr>
          <p:cNvPr id="178" name="Google Shape;178;p28" descr="A cartoon character of a baby&#10;&#10;Description automatically generated"/>
          <p:cNvPicPr preferRelativeResize="0"/>
          <p:nvPr/>
        </p:nvPicPr>
        <p:blipFill rotWithShape="1">
          <a:blip r:embed="rId7">
            <a:alphaModFix/>
          </a:blip>
          <a:srcRect/>
          <a:stretch/>
        </p:blipFill>
        <p:spPr>
          <a:xfrm>
            <a:off x="2359732" y="3524299"/>
            <a:ext cx="786172" cy="1262014"/>
          </a:xfrm>
          <a:prstGeom prst="rect">
            <a:avLst/>
          </a:prstGeom>
          <a:noFill/>
          <a:ln>
            <a:noFill/>
          </a:ln>
        </p:spPr>
      </p:pic>
      <p:sp>
        <p:nvSpPr>
          <p:cNvPr id="179" name="Google Shape;179;p28"/>
          <p:cNvSpPr txBox="1"/>
          <p:nvPr/>
        </p:nvSpPr>
        <p:spPr>
          <a:xfrm>
            <a:off x="7103663" y="4532397"/>
            <a:ext cx="1772360" cy="2539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latin typeface="Arial"/>
                <a:ea typeface="Arial"/>
                <a:cs typeface="Arial"/>
                <a:sym typeface="Arial"/>
              </a:rPr>
              <a:t>Helen Parr (Elastic girl)</a:t>
            </a:r>
            <a:endParaRPr sz="1100"/>
          </a:p>
        </p:txBody>
      </p:sp>
      <p:sp>
        <p:nvSpPr>
          <p:cNvPr id="180" name="Google Shape;180;p28"/>
          <p:cNvSpPr txBox="1"/>
          <p:nvPr/>
        </p:nvSpPr>
        <p:spPr>
          <a:xfrm>
            <a:off x="5687092" y="4094998"/>
            <a:ext cx="865862" cy="2539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latin typeface="Arial"/>
                <a:ea typeface="Arial"/>
                <a:cs typeface="Arial"/>
                <a:sym typeface="Arial"/>
              </a:rPr>
              <a:t>Violet Parr</a:t>
            </a:r>
            <a:endParaRPr sz="1100"/>
          </a:p>
        </p:txBody>
      </p:sp>
      <p:sp>
        <p:nvSpPr>
          <p:cNvPr id="181" name="Google Shape;181;p28"/>
          <p:cNvSpPr txBox="1"/>
          <p:nvPr/>
        </p:nvSpPr>
        <p:spPr>
          <a:xfrm>
            <a:off x="3801973" y="4221956"/>
            <a:ext cx="838211" cy="2539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latin typeface="Arial"/>
                <a:ea typeface="Arial"/>
                <a:cs typeface="Arial"/>
                <a:sym typeface="Arial"/>
              </a:rPr>
              <a:t>Dash Parr</a:t>
            </a:r>
            <a:endParaRPr sz="1100"/>
          </a:p>
        </p:txBody>
      </p:sp>
      <p:sp>
        <p:nvSpPr>
          <p:cNvPr id="182" name="Google Shape;182;p28"/>
          <p:cNvSpPr txBox="1"/>
          <p:nvPr/>
        </p:nvSpPr>
        <p:spPr>
          <a:xfrm>
            <a:off x="2152774" y="3257451"/>
            <a:ext cx="1200089" cy="2539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latin typeface="Arial"/>
                <a:ea typeface="Arial"/>
                <a:cs typeface="Arial"/>
                <a:sym typeface="Arial"/>
              </a:rPr>
              <a:t>Jack-Jack Parr</a:t>
            </a:r>
            <a:endParaRPr sz="1100"/>
          </a:p>
        </p:txBody>
      </p:sp>
      <p:sp>
        <p:nvSpPr>
          <p:cNvPr id="183" name="Google Shape;183;p28"/>
          <p:cNvSpPr txBox="1"/>
          <p:nvPr/>
        </p:nvSpPr>
        <p:spPr>
          <a:xfrm>
            <a:off x="1480539" y="1859688"/>
            <a:ext cx="1851710" cy="2539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200">
                <a:solidFill>
                  <a:schemeClr val="lt1"/>
                </a:solidFill>
                <a:latin typeface="Arial"/>
                <a:ea typeface="Arial"/>
                <a:cs typeface="Arial"/>
                <a:sym typeface="Arial"/>
              </a:rPr>
              <a:t>Bob Parr (Mr. Incredible)</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p:nvPr/>
        </p:nvSpPr>
        <p:spPr>
          <a:xfrm>
            <a:off x="347825" y="644450"/>
            <a:ext cx="4650000" cy="392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a:solidFill>
                  <a:schemeClr val="lt1"/>
                </a:solidFill>
              </a:rPr>
              <a:t>Why </a:t>
            </a:r>
            <a:r>
              <a:rPr lang="en" sz="2100" b="1" i="1">
                <a:solidFill>
                  <a:schemeClr val="lt1"/>
                </a:solidFill>
              </a:rPr>
              <a:t>The Incredibles</a:t>
            </a:r>
            <a:r>
              <a:rPr lang="en" sz="2100" b="1">
                <a:solidFill>
                  <a:schemeClr val="lt1"/>
                </a:solidFill>
              </a:rPr>
              <a:t> &amp; Our Focus</a:t>
            </a:r>
            <a:endParaRPr sz="5100" b="1">
              <a:solidFill>
                <a:schemeClr val="lt1"/>
              </a:solidFill>
            </a:endParaRPr>
          </a:p>
        </p:txBody>
      </p:sp>
      <p:sp>
        <p:nvSpPr>
          <p:cNvPr id="189" name="Google Shape;189;p29"/>
          <p:cNvSpPr txBox="1"/>
          <p:nvPr/>
        </p:nvSpPr>
        <p:spPr>
          <a:xfrm>
            <a:off x="385774" y="1102800"/>
            <a:ext cx="4131600" cy="4415400"/>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1200"/>
              </a:spcBef>
              <a:spcAft>
                <a:spcPts val="0"/>
              </a:spcAft>
              <a:buClr>
                <a:schemeClr val="dk1"/>
              </a:buClr>
              <a:buSzPts val="1100"/>
              <a:buFont typeface="Arial"/>
              <a:buNone/>
            </a:pPr>
            <a:endParaRPr sz="1100">
              <a:solidFill>
                <a:schemeClr val="lt1"/>
              </a:solidFill>
            </a:endParaRPr>
          </a:p>
          <a:p>
            <a:pPr marL="457200" lvl="0" indent="-298450" algn="l" rtl="0">
              <a:lnSpc>
                <a:spcPct val="115000"/>
              </a:lnSpc>
              <a:spcBef>
                <a:spcPts val="1200"/>
              </a:spcBef>
              <a:spcAft>
                <a:spcPts val="0"/>
              </a:spcAft>
              <a:buClr>
                <a:schemeClr val="lt1"/>
              </a:buClr>
              <a:buSzPts val="1100"/>
              <a:buChar char="●"/>
            </a:pPr>
            <a:r>
              <a:rPr lang="en" sz="1100">
                <a:solidFill>
                  <a:schemeClr val="lt1"/>
                </a:solidFill>
              </a:rPr>
              <a:t>Great example of </a:t>
            </a:r>
            <a:r>
              <a:rPr lang="en" sz="1100" b="1">
                <a:solidFill>
                  <a:schemeClr val="lt1"/>
                </a:solidFill>
              </a:rPr>
              <a:t>interpersonal communication</a:t>
            </a:r>
            <a:br>
              <a:rPr lang="en" sz="1100" b="1">
                <a:solidFill>
                  <a:schemeClr val="lt1"/>
                </a:solidFill>
              </a:rPr>
            </a:br>
            <a:endParaRPr sz="1100" b="1">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a:solidFill>
                  <a:schemeClr val="lt1"/>
                </a:solidFill>
              </a:rPr>
              <a:t>Real family issues: secrets, arguments, not listening</a:t>
            </a:r>
            <a:br>
              <a:rPr lang="en" sz="1100">
                <a:solidFill>
                  <a:schemeClr val="lt1"/>
                </a:solidFill>
              </a:rPr>
            </a:br>
            <a:endParaRPr sz="1100">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a:solidFill>
                  <a:schemeClr val="lt1"/>
                </a:solidFill>
              </a:rPr>
              <a:t>Shows </a:t>
            </a:r>
            <a:r>
              <a:rPr lang="en" sz="1100" b="1">
                <a:solidFill>
                  <a:schemeClr val="lt1"/>
                </a:solidFill>
              </a:rPr>
              <a:t>trust, support, clear communication</a:t>
            </a:r>
            <a:br>
              <a:rPr lang="en" sz="1100" b="1">
                <a:solidFill>
                  <a:schemeClr val="lt1"/>
                </a:solidFill>
              </a:rPr>
            </a:br>
            <a:endParaRPr sz="1100" b="1">
              <a:solidFill>
                <a:schemeClr val="lt1"/>
              </a:solidFill>
            </a:endParaRPr>
          </a:p>
          <a:p>
            <a:pPr marL="457200" lvl="0" indent="-298450" algn="l" rtl="0">
              <a:lnSpc>
                <a:spcPct val="115000"/>
              </a:lnSpc>
              <a:spcBef>
                <a:spcPts val="0"/>
              </a:spcBef>
              <a:spcAft>
                <a:spcPts val="0"/>
              </a:spcAft>
              <a:buClr>
                <a:schemeClr val="lt1"/>
              </a:buClr>
              <a:buSzPts val="1100"/>
              <a:buChar char="●"/>
            </a:pPr>
            <a:r>
              <a:rPr lang="en" sz="1100">
                <a:solidFill>
                  <a:schemeClr val="lt1"/>
                </a:solidFill>
              </a:rPr>
              <a:t>3 main areas we focus on:</a:t>
            </a:r>
            <a:br>
              <a:rPr lang="en" sz="1100">
                <a:solidFill>
                  <a:schemeClr val="lt1"/>
                </a:solidFill>
              </a:rPr>
            </a:br>
            <a:endParaRPr sz="1100">
              <a:solidFill>
                <a:schemeClr val="lt1"/>
              </a:solidFill>
            </a:endParaRPr>
          </a:p>
          <a:p>
            <a:pPr marL="914400" lvl="1" indent="-298450" algn="l" rtl="0">
              <a:lnSpc>
                <a:spcPct val="115000"/>
              </a:lnSpc>
              <a:spcBef>
                <a:spcPts val="0"/>
              </a:spcBef>
              <a:spcAft>
                <a:spcPts val="0"/>
              </a:spcAft>
              <a:buClr>
                <a:schemeClr val="lt1"/>
              </a:buClr>
              <a:buSzPts val="1100"/>
              <a:buChar char="○"/>
            </a:pPr>
            <a:r>
              <a:rPr lang="en" sz="1100">
                <a:solidFill>
                  <a:schemeClr val="lt1"/>
                </a:solidFill>
              </a:rPr>
              <a:t>Jet scene: </a:t>
            </a:r>
            <a:r>
              <a:rPr lang="en" sz="1100" b="1">
                <a:solidFill>
                  <a:schemeClr val="lt1"/>
                </a:solidFill>
              </a:rPr>
              <a:t>nonverbal communication &amp; attachment</a:t>
            </a:r>
            <a:br>
              <a:rPr lang="en" sz="1100" b="1">
                <a:solidFill>
                  <a:schemeClr val="lt1"/>
                </a:solidFill>
              </a:rPr>
            </a:br>
            <a:endParaRPr sz="1100" b="1">
              <a:solidFill>
                <a:schemeClr val="lt1"/>
              </a:solidFill>
            </a:endParaRPr>
          </a:p>
          <a:p>
            <a:pPr marL="914400" lvl="1" indent="-298450" algn="l" rtl="0">
              <a:lnSpc>
                <a:spcPct val="115000"/>
              </a:lnSpc>
              <a:spcBef>
                <a:spcPts val="0"/>
              </a:spcBef>
              <a:spcAft>
                <a:spcPts val="0"/>
              </a:spcAft>
              <a:buClr>
                <a:schemeClr val="lt1"/>
              </a:buClr>
              <a:buSzPts val="1100"/>
              <a:buChar char="○"/>
            </a:pPr>
            <a:r>
              <a:rPr lang="en" sz="1100">
                <a:solidFill>
                  <a:schemeClr val="lt1"/>
                </a:solidFill>
              </a:rPr>
              <a:t>Argument: </a:t>
            </a:r>
            <a:r>
              <a:rPr lang="en" sz="1100" b="1">
                <a:solidFill>
                  <a:schemeClr val="lt1"/>
                </a:solidFill>
              </a:rPr>
              <a:t>conflict management</a:t>
            </a:r>
            <a:br>
              <a:rPr lang="en" sz="1100" b="1">
                <a:solidFill>
                  <a:schemeClr val="lt1"/>
                </a:solidFill>
              </a:rPr>
            </a:br>
            <a:endParaRPr sz="1100" b="1">
              <a:solidFill>
                <a:schemeClr val="lt1"/>
              </a:solidFill>
            </a:endParaRPr>
          </a:p>
          <a:p>
            <a:pPr marL="914400" lvl="1" indent="-298450" algn="l" rtl="0">
              <a:lnSpc>
                <a:spcPct val="115000"/>
              </a:lnSpc>
              <a:spcBef>
                <a:spcPts val="0"/>
              </a:spcBef>
              <a:spcAft>
                <a:spcPts val="0"/>
              </a:spcAft>
              <a:buClr>
                <a:schemeClr val="lt1"/>
              </a:buClr>
              <a:buSzPts val="1100"/>
              <a:buChar char="○"/>
            </a:pPr>
            <a:r>
              <a:rPr lang="en" sz="1100">
                <a:solidFill>
                  <a:schemeClr val="lt1"/>
                </a:solidFill>
              </a:rPr>
              <a:t>Final battle: </a:t>
            </a:r>
            <a:r>
              <a:rPr lang="en" sz="1100" b="1">
                <a:solidFill>
                  <a:schemeClr val="lt1"/>
                </a:solidFill>
              </a:rPr>
              <a:t>family teamwork</a:t>
            </a:r>
            <a:r>
              <a:rPr lang="en" sz="1100">
                <a:solidFill>
                  <a:schemeClr val="lt1"/>
                </a:solidFill>
              </a:rPr>
              <a:t> using Expectancy Violations Theory, Communication Accommodation Theory, Social Exchange Theory</a:t>
            </a:r>
            <a:br>
              <a:rPr lang="en" sz="1100">
                <a:solidFill>
                  <a:schemeClr val="dk1"/>
                </a:solidFill>
              </a:rPr>
            </a:br>
            <a:endParaRPr sz="1100">
              <a:solidFill>
                <a:schemeClr val="dk1"/>
              </a:solidFill>
            </a:endParaRPr>
          </a:p>
          <a:p>
            <a:pPr marL="0" lvl="0" indent="0" algn="l" rtl="0">
              <a:lnSpc>
                <a:spcPct val="115000"/>
              </a:lnSpc>
              <a:spcBef>
                <a:spcPts val="1200"/>
              </a:spcBef>
              <a:spcAft>
                <a:spcPts val="0"/>
              </a:spcAft>
              <a:buNone/>
            </a:pPr>
            <a:endParaRPr sz="1100" b="1">
              <a:solidFill>
                <a:schemeClr val="dk1"/>
              </a:solidFill>
            </a:endParaRPr>
          </a:p>
          <a:p>
            <a:pPr marL="0" marR="0" lvl="0" indent="0" algn="l" rtl="0">
              <a:lnSpc>
                <a:spcPct val="150000"/>
              </a:lnSpc>
              <a:spcBef>
                <a:spcPts val="1200"/>
              </a:spcBef>
              <a:spcAft>
                <a:spcPts val="0"/>
              </a:spcAft>
              <a:buClr>
                <a:srgbClr val="000000"/>
              </a:buClr>
              <a:buFont typeface="Arial"/>
              <a:buNone/>
            </a:pPr>
            <a:endParaRPr sz="1200" i="1">
              <a:solidFill>
                <a:schemeClr val="lt1"/>
              </a:solidFill>
              <a:latin typeface="Roboto"/>
              <a:ea typeface="Roboto"/>
              <a:cs typeface="Roboto"/>
              <a:sym typeface="Roboto"/>
            </a:endParaRPr>
          </a:p>
        </p:txBody>
      </p:sp>
      <p:pic>
        <p:nvPicPr>
          <p:cNvPr id="190" name="Google Shape;190;p29"/>
          <p:cNvPicPr preferRelativeResize="0"/>
          <p:nvPr/>
        </p:nvPicPr>
        <p:blipFill rotWithShape="1">
          <a:blip r:embed="rId3">
            <a:alphaModFix/>
          </a:blip>
          <a:srcRect/>
          <a:stretch/>
        </p:blipFill>
        <p:spPr>
          <a:xfrm>
            <a:off x="4749900" y="1102800"/>
            <a:ext cx="4005725" cy="3004300"/>
          </a:xfrm>
          <a:prstGeom prst="rect">
            <a:avLst/>
          </a:prstGeom>
          <a:noFill/>
          <a:ln>
            <a:noFill/>
          </a:ln>
          <a:effectLst>
            <a:outerShdw blurRad="50800" dist="38100" dir="5400000" algn="t"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372766" y="1142400"/>
            <a:ext cx="2949300" cy="2858700"/>
          </a:xfrm>
          <a:prstGeom prst="rect">
            <a:avLst/>
          </a:prstGeom>
        </p:spPr>
        <p:txBody>
          <a:bodyPr spcFirstLastPara="1" wrap="square" lIns="68575" tIns="34275" rIns="68575"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2800" b="1">
                <a:solidFill>
                  <a:schemeClr val="lt1"/>
                </a:solidFill>
              </a:rPr>
              <a:t>1. The Jet Scene: </a:t>
            </a:r>
            <a:endParaRPr sz="2800" b="1">
              <a:solidFill>
                <a:schemeClr val="lt1"/>
              </a:solidFill>
            </a:endParaRPr>
          </a:p>
          <a:p>
            <a:pPr marL="0" lvl="0" indent="0" algn="l" rtl="0">
              <a:lnSpc>
                <a:spcPct val="115000"/>
              </a:lnSpc>
              <a:spcBef>
                <a:spcPts val="1400"/>
              </a:spcBef>
              <a:spcAft>
                <a:spcPts val="0"/>
              </a:spcAft>
              <a:buClr>
                <a:schemeClr val="dk1"/>
              </a:buClr>
              <a:buSzPts val="1100"/>
              <a:buFont typeface="Arial"/>
              <a:buNone/>
            </a:pPr>
            <a:endParaRPr sz="1800">
              <a:solidFill>
                <a:schemeClr val="lt1"/>
              </a:solidFill>
              <a:latin typeface="Times New Roman"/>
              <a:ea typeface="Times New Roman"/>
              <a:cs typeface="Times New Roman"/>
              <a:sym typeface="Times New Roman"/>
            </a:endParaRPr>
          </a:p>
          <a:p>
            <a:pPr marL="0" lvl="0" indent="0" algn="l" rtl="0">
              <a:lnSpc>
                <a:spcPct val="115000"/>
              </a:lnSpc>
              <a:spcBef>
                <a:spcPts val="1400"/>
              </a:spcBef>
              <a:spcAft>
                <a:spcPts val="0"/>
              </a:spcAft>
              <a:buClr>
                <a:schemeClr val="dk1"/>
              </a:buClr>
              <a:buSzPts val="1100"/>
              <a:buFont typeface="Arial"/>
              <a:buNone/>
            </a:pPr>
            <a:r>
              <a:rPr lang="en" sz="1800">
                <a:solidFill>
                  <a:schemeClr val="lt1"/>
                </a:solidFill>
                <a:latin typeface="Times New Roman"/>
                <a:ea typeface="Times New Roman"/>
                <a:cs typeface="Times New Roman"/>
                <a:sym typeface="Times New Roman"/>
              </a:rPr>
              <a:t>https://www.youtube.com/wat </a:t>
            </a:r>
            <a:r>
              <a:rPr lang="en" sz="1800"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ch?v=bg94uui8Ucs</a:t>
            </a:r>
            <a:endParaRPr sz="1800" b="1">
              <a:solidFill>
                <a:schemeClr val="lt1"/>
              </a:solidFill>
            </a:endParaRPr>
          </a:p>
          <a:p>
            <a:pPr marL="0" lvl="0" indent="0" algn="l" rtl="0">
              <a:spcBef>
                <a:spcPts val="800"/>
              </a:spcBef>
              <a:spcAft>
                <a:spcPts val="0"/>
              </a:spcAft>
              <a:buNone/>
            </a:pPr>
            <a:endParaRPr sz="1800">
              <a:solidFill>
                <a:schemeClr val="lt1"/>
              </a:solidFill>
            </a:endParaRPr>
          </a:p>
        </p:txBody>
      </p:sp>
      <p:pic>
        <p:nvPicPr>
          <p:cNvPr id="196" name="Google Shape;196;p30" title="The Incredibles (2004) - Plane Scene">
            <a:hlinkClick r:id="rId4"/>
          </p:cNvPr>
          <p:cNvPicPr preferRelativeResize="0"/>
          <p:nvPr/>
        </p:nvPicPr>
        <p:blipFill>
          <a:blip r:embed="rId5">
            <a:alphaModFix/>
          </a:blip>
          <a:stretch>
            <a:fillRect/>
          </a:stretch>
        </p:blipFill>
        <p:spPr>
          <a:xfrm>
            <a:off x="4191829" y="1257150"/>
            <a:ext cx="4339975" cy="244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236300" y="599350"/>
            <a:ext cx="5587200" cy="469800"/>
          </a:xfrm>
          <a:prstGeom prst="rect">
            <a:avLst/>
          </a:prstGeom>
        </p:spPr>
        <p:txBody>
          <a:bodyPr spcFirstLastPara="1" wrap="square" lIns="68575" tIns="34275" rIns="68575" bIns="34275" anchor="b" anchorCtr="0">
            <a:noAutofit/>
          </a:bodyPr>
          <a:lstStyle/>
          <a:p>
            <a:pPr marL="0" lvl="0" indent="457200" algn="l" rtl="0">
              <a:lnSpc>
                <a:spcPct val="200000"/>
              </a:lnSpc>
              <a:spcBef>
                <a:spcPts val="1200"/>
              </a:spcBef>
              <a:spcAft>
                <a:spcPts val="1200"/>
              </a:spcAft>
              <a:buClr>
                <a:schemeClr val="dk1"/>
              </a:buClr>
              <a:buSzPts val="1100"/>
              <a:buFont typeface="Arial"/>
              <a:buNone/>
            </a:pPr>
            <a:r>
              <a:rPr lang="en" sz="2900" b="1">
                <a:solidFill>
                  <a:schemeClr val="lt1"/>
                </a:solidFill>
                <a:latin typeface="Arial"/>
                <a:ea typeface="Arial"/>
                <a:cs typeface="Arial"/>
                <a:sym typeface="Arial"/>
              </a:rPr>
              <a:t>Nonverbal communication</a:t>
            </a:r>
            <a:endParaRPr sz="4100">
              <a:solidFill>
                <a:schemeClr val="lt1"/>
              </a:solidFill>
            </a:endParaRPr>
          </a:p>
        </p:txBody>
      </p:sp>
      <p:sp>
        <p:nvSpPr>
          <p:cNvPr id="202" name="Google Shape;202;p31"/>
          <p:cNvSpPr txBox="1">
            <a:spLocks noGrp="1"/>
          </p:cNvSpPr>
          <p:nvPr>
            <p:ph type="body" idx="1"/>
          </p:nvPr>
        </p:nvSpPr>
        <p:spPr>
          <a:xfrm>
            <a:off x="750975" y="1266650"/>
            <a:ext cx="4118100" cy="2929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1400">
                <a:solidFill>
                  <a:schemeClr val="lt1"/>
                </a:solidFill>
              </a:rPr>
              <a:t>Facial Expressions Show Fear and Urgency</a:t>
            </a:r>
            <a:br>
              <a:rPr lang="en" sz="1400">
                <a:solidFill>
                  <a:schemeClr val="lt1"/>
                </a:solidFill>
              </a:rPr>
            </a:br>
            <a:r>
              <a:rPr lang="en" sz="1400">
                <a:solidFill>
                  <a:schemeClr val="lt1"/>
                </a:solidFill>
              </a:rPr>
              <a:t> Helen’s wide eyes and tense face show panic before she even speaks, helping the audience understand the danger immediately.</a:t>
            </a:r>
            <a:br>
              <a:rPr lang="en" sz="1400">
                <a:solidFill>
                  <a:schemeClr val="lt1"/>
                </a:solidFill>
              </a:rPr>
            </a:br>
            <a:endParaRPr sz="1400">
              <a:solidFill>
                <a:schemeClr val="lt1"/>
              </a:solidFill>
            </a:endParaRPr>
          </a:p>
          <a:p>
            <a:pPr marL="0" lvl="0" indent="0" algn="l" rtl="0">
              <a:spcBef>
                <a:spcPts val="800"/>
              </a:spcBef>
              <a:spcAft>
                <a:spcPts val="0"/>
              </a:spcAft>
              <a:buClr>
                <a:schemeClr val="dk1"/>
              </a:buClr>
              <a:buSzPts val="1100"/>
              <a:buFont typeface="Arial"/>
              <a:buNone/>
            </a:pPr>
            <a:r>
              <a:rPr lang="en" sz="1400">
                <a:solidFill>
                  <a:schemeClr val="lt1"/>
                </a:solidFill>
              </a:rPr>
              <a:t>Body Language Communicates Protection and Control</a:t>
            </a:r>
            <a:br>
              <a:rPr lang="en" sz="1400">
                <a:solidFill>
                  <a:schemeClr val="lt1"/>
                </a:solidFill>
              </a:rPr>
            </a:br>
            <a:r>
              <a:rPr lang="en" sz="1400">
                <a:solidFill>
                  <a:schemeClr val="lt1"/>
                </a:solidFill>
              </a:rPr>
              <a:t> Helen physically shields her children and grips the controls tightly, showing her instinct to protect without needing words.</a:t>
            </a:r>
            <a:br>
              <a:rPr lang="en" sz="1400">
                <a:solidFill>
                  <a:schemeClr val="lt1"/>
                </a:solidFill>
              </a:rPr>
            </a:br>
            <a:endParaRPr sz="1400">
              <a:solidFill>
                <a:schemeClr val="lt1"/>
              </a:solidFill>
            </a:endParaRPr>
          </a:p>
          <a:p>
            <a:pPr marL="0" lvl="0" indent="0" algn="l" rtl="0">
              <a:spcBef>
                <a:spcPts val="800"/>
              </a:spcBef>
              <a:spcAft>
                <a:spcPts val="0"/>
              </a:spcAft>
              <a:buClr>
                <a:schemeClr val="dk1"/>
              </a:buClr>
              <a:buSzPts val="1100"/>
              <a:buFont typeface="Arial"/>
              <a:buNone/>
            </a:pPr>
            <a:r>
              <a:rPr lang="en" sz="1400">
                <a:solidFill>
                  <a:schemeClr val="lt1"/>
                </a:solidFill>
              </a:rPr>
              <a:t>Gestures Signal Teamwork and Quick Decision-Making</a:t>
            </a:r>
            <a:br>
              <a:rPr lang="en" sz="1400">
                <a:solidFill>
                  <a:schemeClr val="lt1"/>
                </a:solidFill>
              </a:rPr>
            </a:br>
            <a:r>
              <a:rPr lang="en" sz="1400">
                <a:solidFill>
                  <a:schemeClr val="lt1"/>
                </a:solidFill>
              </a:rPr>
              <a:t> The family uses rapid hand movements and visual cues to coordinate their actions, showing trust and understanding under pressure.</a:t>
            </a:r>
            <a:endParaRPr sz="1400">
              <a:solidFill>
                <a:schemeClr val="lt1"/>
              </a:solidFill>
            </a:endParaRPr>
          </a:p>
          <a:p>
            <a:pPr marL="0" lvl="0" indent="0" algn="l" rtl="0">
              <a:spcBef>
                <a:spcPts val="800"/>
              </a:spcBef>
              <a:spcAft>
                <a:spcPts val="0"/>
              </a:spcAft>
              <a:buNone/>
            </a:pPr>
            <a:endParaRPr sz="1400">
              <a:solidFill>
                <a:schemeClr val="lt1"/>
              </a:solidFill>
            </a:endParaRPr>
          </a:p>
        </p:txBody>
      </p:sp>
      <p:pic>
        <p:nvPicPr>
          <p:cNvPr id="203" name="Google Shape;203;p31" title="The-10-Types-of-Nonverbal-communication.png"/>
          <p:cNvPicPr preferRelativeResize="0"/>
          <p:nvPr/>
        </p:nvPicPr>
        <p:blipFill>
          <a:blip r:embed="rId3">
            <a:alphaModFix/>
          </a:blip>
          <a:stretch>
            <a:fillRect/>
          </a:stretch>
        </p:blipFill>
        <p:spPr>
          <a:xfrm>
            <a:off x="4958125" y="1199775"/>
            <a:ext cx="3280400" cy="3280400"/>
          </a:xfrm>
          <a:prstGeom prst="rect">
            <a:avLst/>
          </a:prstGeom>
          <a:noFill/>
          <a:ln>
            <a:noFill/>
          </a:ln>
        </p:spPr>
      </p:pic>
      <p:pic>
        <p:nvPicPr>
          <p:cNvPr id="204" name="Google Shape;204;p31" title="dfwt2wp-76b2fe8e-51f3-4d1f-b5e8-b4f642873d50.png"/>
          <p:cNvPicPr preferRelativeResize="0"/>
          <p:nvPr/>
        </p:nvPicPr>
        <p:blipFill>
          <a:blip r:embed="rId4">
            <a:alphaModFix/>
          </a:blip>
          <a:stretch>
            <a:fillRect/>
          </a:stretch>
        </p:blipFill>
        <p:spPr>
          <a:xfrm>
            <a:off x="7427699" y="3470750"/>
            <a:ext cx="1649700" cy="156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body" idx="1"/>
          </p:nvPr>
        </p:nvSpPr>
        <p:spPr>
          <a:xfrm>
            <a:off x="4901975" y="123550"/>
            <a:ext cx="4009500" cy="771000"/>
          </a:xfrm>
          <a:prstGeom prst="rect">
            <a:avLst/>
          </a:prstGeom>
        </p:spPr>
        <p:txBody>
          <a:bodyPr spcFirstLastPara="1" wrap="square" lIns="68575" tIns="34275" rIns="68575" bIns="34275" anchor="t" anchorCtr="0">
            <a:noAutofit/>
          </a:bodyPr>
          <a:lstStyle/>
          <a:p>
            <a:pPr marL="0" lvl="0" indent="457200" algn="l" rtl="0">
              <a:lnSpc>
                <a:spcPct val="200000"/>
              </a:lnSpc>
              <a:spcBef>
                <a:spcPts val="1200"/>
              </a:spcBef>
              <a:spcAft>
                <a:spcPts val="1200"/>
              </a:spcAft>
              <a:buClr>
                <a:schemeClr val="dk1"/>
              </a:buClr>
              <a:buSzPts val="1100"/>
              <a:buFont typeface="Arial"/>
              <a:buNone/>
            </a:pPr>
            <a:r>
              <a:rPr lang="en" sz="2700" b="1">
                <a:solidFill>
                  <a:schemeClr val="lt1"/>
                </a:solidFill>
              </a:rPr>
              <a:t>Attachment theory:</a:t>
            </a:r>
            <a:endParaRPr sz="2700">
              <a:solidFill>
                <a:schemeClr val="lt1"/>
              </a:solidFill>
            </a:endParaRPr>
          </a:p>
        </p:txBody>
      </p:sp>
      <p:sp>
        <p:nvSpPr>
          <p:cNvPr id="210" name="Google Shape;210;p32"/>
          <p:cNvSpPr txBox="1"/>
          <p:nvPr/>
        </p:nvSpPr>
        <p:spPr>
          <a:xfrm>
            <a:off x="167700" y="362125"/>
            <a:ext cx="5301300" cy="51294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1200"/>
              </a:spcBef>
              <a:spcAft>
                <a:spcPts val="0"/>
              </a:spcAft>
              <a:buClr>
                <a:schemeClr val="lt1"/>
              </a:buClr>
              <a:buSzPts val="1500"/>
              <a:buChar char="●"/>
            </a:pPr>
            <a:r>
              <a:rPr lang="en" sz="1500" b="1">
                <a:solidFill>
                  <a:schemeClr val="lt1"/>
                </a:solidFill>
              </a:rPr>
              <a:t>Violet shows insecure attachment</a:t>
            </a:r>
            <a:br>
              <a:rPr lang="en" sz="1500" b="1">
                <a:solidFill>
                  <a:schemeClr val="lt1"/>
                </a:solidFill>
              </a:rPr>
            </a:br>
            <a:r>
              <a:rPr lang="en" sz="1500">
                <a:solidFill>
                  <a:schemeClr val="lt1"/>
                </a:solidFill>
              </a:rPr>
              <a:t> She panics and struggles to activate her force field because she doubts her own abilities and feels unsafe, revealing low confidence developed from uncertainty about her role in the family.</a:t>
            </a:r>
            <a:br>
              <a:rPr lang="en" sz="1500">
                <a:solidFill>
                  <a:schemeClr val="lt1"/>
                </a:solidFill>
              </a:rPr>
            </a:br>
            <a:endParaRPr sz="150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a:solidFill>
                  <a:schemeClr val="lt1"/>
                </a:solidFill>
              </a:rPr>
              <a:t>Helen (Elastigirl) models secure attachment</a:t>
            </a:r>
            <a:br>
              <a:rPr lang="en" sz="1500" b="1">
                <a:solidFill>
                  <a:schemeClr val="lt1"/>
                </a:solidFill>
              </a:rPr>
            </a:br>
            <a:r>
              <a:rPr lang="en" sz="1500">
                <a:solidFill>
                  <a:schemeClr val="lt1"/>
                </a:solidFill>
              </a:rPr>
              <a:t> She comforts and guides Violet with calm, supportive instructions, showing the behaviors of a secure caregiver who helps regulate a child’s fear in a crisis.</a:t>
            </a:r>
            <a:br>
              <a:rPr lang="en" sz="1500">
                <a:solidFill>
                  <a:schemeClr val="lt1"/>
                </a:solidFill>
              </a:rPr>
            </a:br>
            <a:endParaRPr sz="150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500" b="1">
                <a:solidFill>
                  <a:schemeClr val="lt1"/>
                </a:solidFill>
              </a:rPr>
              <a:t>The family shifts toward secure attachment through trust</a:t>
            </a:r>
            <a:br>
              <a:rPr lang="en" sz="1500" b="1">
                <a:solidFill>
                  <a:schemeClr val="lt1"/>
                </a:solidFill>
              </a:rPr>
            </a:br>
            <a:r>
              <a:rPr lang="en" sz="1500">
                <a:solidFill>
                  <a:schemeClr val="lt1"/>
                </a:solidFill>
              </a:rPr>
              <a:t> Violet only succeeds once she feels supported by her mom, showing how secure attachment increases confidence and helps children perform under pressure.</a:t>
            </a:r>
            <a:br>
              <a:rPr lang="en" sz="1500">
                <a:solidFill>
                  <a:schemeClr val="lt1"/>
                </a:solidFill>
              </a:rPr>
            </a:br>
            <a:endParaRPr sz="1500">
              <a:solidFill>
                <a:schemeClr val="lt1"/>
              </a:solidFill>
            </a:endParaRPr>
          </a:p>
          <a:p>
            <a:pPr marL="0" lvl="0" indent="0" algn="l" rtl="0">
              <a:spcBef>
                <a:spcPts val="1200"/>
              </a:spcBef>
              <a:spcAft>
                <a:spcPts val="0"/>
              </a:spcAft>
              <a:buNone/>
            </a:pPr>
            <a:endParaRPr sz="1800">
              <a:solidFill>
                <a:schemeClr val="lt1"/>
              </a:solidFill>
            </a:endParaRPr>
          </a:p>
        </p:txBody>
      </p:sp>
      <p:pic>
        <p:nvPicPr>
          <p:cNvPr id="211" name="Google Shape;211;p32" title="maxresdefault-1.jpg"/>
          <p:cNvPicPr preferRelativeResize="0"/>
          <p:nvPr/>
        </p:nvPicPr>
        <p:blipFill>
          <a:blip r:embed="rId3">
            <a:alphaModFix/>
          </a:blip>
          <a:stretch>
            <a:fillRect/>
          </a:stretch>
        </p:blipFill>
        <p:spPr>
          <a:xfrm>
            <a:off x="5558450" y="1643525"/>
            <a:ext cx="3300355" cy="185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629852" y="1543050"/>
            <a:ext cx="3717600" cy="2858700"/>
          </a:xfrm>
          <a:prstGeom prst="rect">
            <a:avLst/>
          </a:prstGeom>
        </p:spPr>
        <p:txBody>
          <a:bodyPr spcFirstLastPara="1" wrap="square" lIns="68575" tIns="34275" rIns="68575" bIns="34275" anchor="t" anchorCtr="0">
            <a:noAutofit/>
          </a:bodyPr>
          <a:lstStyle/>
          <a:p>
            <a:pPr marL="0" lvl="0" indent="0" algn="l" rtl="0">
              <a:lnSpc>
                <a:spcPct val="200000"/>
              </a:lnSpc>
              <a:spcBef>
                <a:spcPts val="1400"/>
              </a:spcBef>
              <a:spcAft>
                <a:spcPts val="0"/>
              </a:spcAft>
              <a:buClr>
                <a:schemeClr val="dk1"/>
              </a:buClr>
              <a:buSzPts val="1100"/>
              <a:buFont typeface="Arial"/>
              <a:buNone/>
            </a:pPr>
            <a:r>
              <a:rPr lang="en" sz="1800" b="1">
                <a:solidFill>
                  <a:schemeClr val="lt1"/>
                </a:solidFill>
              </a:rPr>
              <a:t>2. Bob and Helen’s Argument: </a:t>
            </a:r>
            <a:r>
              <a:rPr lang="en" sz="1800" u="sng">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https://youtu.be/lYxx-8wQSO0</a:t>
            </a:r>
            <a:endParaRPr sz="1800">
              <a:solidFill>
                <a:schemeClr val="lt1"/>
              </a:solidFill>
            </a:endParaRPr>
          </a:p>
          <a:p>
            <a:pPr marL="0" lvl="0" indent="0" algn="l" rtl="0">
              <a:spcBef>
                <a:spcPts val="800"/>
              </a:spcBef>
              <a:spcAft>
                <a:spcPts val="0"/>
              </a:spcAft>
              <a:buNone/>
            </a:pPr>
            <a:endParaRPr/>
          </a:p>
        </p:txBody>
      </p:sp>
      <p:pic>
        <p:nvPicPr>
          <p:cNvPr id="217" name="Google Shape;217;p33" descr="ALL THE COPYRIGHTS OF THIS VIDEO IS OWNED BY &quot;Walt Disney Pictures&quot;. &#10;&#10;Bob and Helen have an argument&#10;&#10;Sourced directly from the 4K Blu-ray&#10;&#10;To view this video in real HDR you need a 4K HDR TV and a device with YouTube HDR.&#10;&#10;If you are viewing this video on an SDR (normal non-HDR TV) the colour and contrast may not look 100% correct.&#10;&#10;HDR Info and devices that support it&#10;https://www.pocket-lint.com/tv/news/137367-what-is-hdr-what-tvs-and-devices-support-hdr-and-what-hdr-content-can-i-watch" title="The Incredibles - Family Argument (HDR - 4K - 5.1)">
            <a:hlinkClick r:id="rId4"/>
          </p:cNvPr>
          <p:cNvPicPr preferRelativeResize="0"/>
          <p:nvPr/>
        </p:nvPicPr>
        <p:blipFill>
          <a:blip r:embed="rId5">
            <a:alphaModFix/>
          </a:blip>
          <a:stretch>
            <a:fillRect/>
          </a:stretch>
        </p:blipFill>
        <p:spPr>
          <a:xfrm>
            <a:off x="4309074" y="1261575"/>
            <a:ext cx="4047200" cy="227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body" idx="1"/>
          </p:nvPr>
        </p:nvSpPr>
        <p:spPr>
          <a:xfrm>
            <a:off x="545900" y="1390600"/>
            <a:ext cx="3994800" cy="3546900"/>
          </a:xfrm>
          <a:prstGeom prst="rect">
            <a:avLst/>
          </a:prstGeom>
        </p:spPr>
        <p:txBody>
          <a:bodyPr spcFirstLastPara="1" wrap="square" lIns="68575" tIns="34275" rIns="68575" bIns="3427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sz="1600">
                <a:solidFill>
                  <a:schemeClr val="lt1"/>
                </a:solidFill>
              </a:rPr>
              <a:t>Definition:</a:t>
            </a:r>
            <a:endParaRPr sz="1600">
              <a:solidFill>
                <a:schemeClr val="lt1"/>
              </a:solidFill>
            </a:endParaRPr>
          </a:p>
          <a:p>
            <a:pPr marL="457200" lvl="0" indent="-330200" algn="l" rtl="0">
              <a:lnSpc>
                <a:spcPct val="115000"/>
              </a:lnSpc>
              <a:spcBef>
                <a:spcPts val="1200"/>
              </a:spcBef>
              <a:spcAft>
                <a:spcPts val="0"/>
              </a:spcAft>
              <a:buClr>
                <a:schemeClr val="lt1"/>
              </a:buClr>
              <a:buSzPts val="1600"/>
              <a:buChar char="●"/>
            </a:pPr>
            <a:r>
              <a:rPr lang="en" sz="1600" b="1">
                <a:solidFill>
                  <a:schemeClr val="lt1"/>
                </a:solidFill>
              </a:rPr>
              <a:t>Competing</a:t>
            </a:r>
            <a:r>
              <a:rPr lang="en" sz="1600">
                <a:solidFill>
                  <a:schemeClr val="lt1"/>
                </a:solidFill>
              </a:rPr>
              <a:t>- prioritizing your goals over the other person</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b="1">
                <a:solidFill>
                  <a:schemeClr val="lt1"/>
                </a:solidFill>
              </a:rPr>
              <a:t>Avoiding</a:t>
            </a:r>
            <a:r>
              <a:rPr lang="en" sz="1600">
                <a:solidFill>
                  <a:schemeClr val="lt1"/>
                </a:solidFill>
              </a:rPr>
              <a:t>- withdrawing or not addressing conflict</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b="1">
                <a:solidFill>
                  <a:schemeClr val="lt1"/>
                </a:solidFill>
              </a:rPr>
              <a:t>Accommodating</a:t>
            </a:r>
            <a:r>
              <a:rPr lang="en" sz="1600">
                <a:solidFill>
                  <a:schemeClr val="lt1"/>
                </a:solidFill>
              </a:rPr>
              <a:t>- giving in to maintain harmony/ balance</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b="1">
                <a:solidFill>
                  <a:schemeClr val="lt1"/>
                </a:solidFill>
              </a:rPr>
              <a:t>Compromising</a:t>
            </a:r>
            <a:r>
              <a:rPr lang="en" sz="1600">
                <a:solidFill>
                  <a:schemeClr val="lt1"/>
                </a:solidFill>
              </a:rPr>
              <a:t>- both sides give up something to reach an agreement </a:t>
            </a:r>
            <a:endParaRPr sz="160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b="1">
                <a:solidFill>
                  <a:schemeClr val="lt1"/>
                </a:solidFill>
              </a:rPr>
              <a:t>Collaborating</a:t>
            </a:r>
            <a:r>
              <a:rPr lang="en" sz="1600">
                <a:solidFill>
                  <a:schemeClr val="lt1"/>
                </a:solidFill>
              </a:rPr>
              <a:t>- both sides work toward a win-win situation </a:t>
            </a:r>
            <a:endParaRPr sz="1600">
              <a:solidFill>
                <a:schemeClr val="lt1"/>
              </a:solidFill>
            </a:endParaRPr>
          </a:p>
          <a:p>
            <a:pPr marL="457200" lvl="0" indent="0" algn="l" rtl="0">
              <a:lnSpc>
                <a:spcPct val="200000"/>
              </a:lnSpc>
              <a:spcBef>
                <a:spcPts val="1200"/>
              </a:spcBef>
              <a:spcAft>
                <a:spcPts val="1200"/>
              </a:spcAft>
              <a:buNone/>
            </a:pPr>
            <a:endParaRPr sz="1600">
              <a:solidFill>
                <a:schemeClr val="lt1"/>
              </a:solidFill>
            </a:endParaRPr>
          </a:p>
        </p:txBody>
      </p:sp>
      <p:sp>
        <p:nvSpPr>
          <p:cNvPr id="223" name="Google Shape;223;p34"/>
          <p:cNvSpPr txBox="1"/>
          <p:nvPr/>
        </p:nvSpPr>
        <p:spPr>
          <a:xfrm>
            <a:off x="351050" y="322150"/>
            <a:ext cx="8562300" cy="938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1200"/>
              </a:spcAft>
              <a:buClr>
                <a:schemeClr val="dk1"/>
              </a:buClr>
              <a:buSzPts val="1100"/>
              <a:buFont typeface="Arial"/>
              <a:buNone/>
            </a:pPr>
            <a:r>
              <a:rPr lang="en" sz="3000" b="1">
                <a:solidFill>
                  <a:schemeClr val="lt1"/>
                </a:solidFill>
              </a:rPr>
              <a:t>Conflict Management Theory</a:t>
            </a:r>
            <a:endParaRPr sz="3000"/>
          </a:p>
        </p:txBody>
      </p:sp>
      <p:pic>
        <p:nvPicPr>
          <p:cNvPr id="224" name="Google Shape;224;p34"/>
          <p:cNvPicPr preferRelativeResize="0"/>
          <p:nvPr/>
        </p:nvPicPr>
        <p:blipFill>
          <a:blip r:embed="rId3">
            <a:alphaModFix/>
          </a:blip>
          <a:stretch>
            <a:fillRect/>
          </a:stretch>
        </p:blipFill>
        <p:spPr>
          <a:xfrm>
            <a:off x="4693100" y="1413250"/>
            <a:ext cx="4298500" cy="257781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1320</Words>
  <Application>Microsoft Macintosh PowerPoint</Application>
  <PresentationFormat>On-screen Show (16:9)</PresentationFormat>
  <Paragraphs>118</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Roboto</vt:lpstr>
      <vt:lpstr>Times New Roman</vt:lpstr>
      <vt:lpstr>Arial</vt:lpstr>
      <vt:lpstr>Play</vt:lpstr>
      <vt:lpstr>Office Theme</vt:lpstr>
      <vt:lpstr>Office Theme</vt:lpstr>
      <vt:lpstr>PowerPoint Presentation</vt:lpstr>
      <vt:lpstr>PowerPoint Presentation</vt:lpstr>
      <vt:lpstr>PowerPoint Presentation</vt:lpstr>
      <vt:lpstr>PowerPoint Presentation</vt:lpstr>
      <vt:lpstr>PowerPoint Presentation</vt:lpstr>
      <vt:lpstr>Nonverbal communication</vt:lpstr>
      <vt:lpstr>PowerPoint Presentation</vt:lpstr>
      <vt:lpstr>PowerPoint Presentation</vt:lpstr>
      <vt:lpstr>PowerPoint Presentation</vt:lpstr>
      <vt:lpstr>PowerPoint Presentation</vt:lpstr>
      <vt:lpstr>PowerPoint Presentation</vt:lpstr>
      <vt:lpstr>PowerPoint Presentation</vt:lpstr>
      <vt:lpstr>. The Final Battle (Family Fighting Together)</vt:lpstr>
      <vt:lpstr>PowerPoint Presentation</vt:lpstr>
      <vt:lpstr>2. Communication Accommodation Theory in the Final Battle</vt:lpstr>
      <vt:lpstr>3. Social Exchange Theory In The Final Battle</vt:lpstr>
      <vt:lpstr>What We Learned from The Incredibles</vt:lpstr>
      <vt:lpstr>Why This Matters in Real Life</vt:lpstr>
      <vt:lpstr>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James Dunagan</cp:lastModifiedBy>
  <cp:revision>7</cp:revision>
  <dcterms:modified xsi:type="dcterms:W3CDTF">2025-12-03T21:37:35Z</dcterms:modified>
</cp:coreProperties>
</file>