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5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D1B8CD0-B956-9CE8-F5DC-6EE3AC59BD3E}" v="28" dt="2025-11-28T01:46:18.570"/>
    <p1510:client id="{DD79CFE1-E7AD-B149-C696-C441B61B2988}" v="9" dt="2025-11-26T02:33:52.15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58"/>
  </p:normalViewPr>
  <p:slideViewPr>
    <p:cSldViewPr snapToGrid="0">
      <p:cViewPr varScale="1">
        <p:scale>
          <a:sx n="120" d="100"/>
          <a:sy n="120" d="100"/>
        </p:scale>
        <p:origin x="800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20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8DE6C8-AB1D-4204-BC9C-3366B0BF043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04088" y="889820"/>
            <a:ext cx="9989574" cy="3598606"/>
          </a:xfrm>
        </p:spPr>
        <p:txBody>
          <a:bodyPr anchor="t">
            <a:normAutofit/>
          </a:bodyPr>
          <a:lstStyle>
            <a:lvl1pPr algn="l">
              <a:defRPr sz="5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A7B9009-EE50-4EE5-B6EB-CD6EC83D3FA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04088" y="4488426"/>
            <a:ext cx="6991776" cy="1302774"/>
          </a:xfrm>
        </p:spPr>
        <p:txBody>
          <a:bodyPr anchor="b"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C8667E-058A-436F-B8EA-5B3A99D43D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D1EADE-8E88-4C7C-8AC5-FB148DE4940E}" type="datetime1">
              <a:rPr lang="en-US" smtClean="0"/>
              <a:t>12/1/25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680305-1AD7-482D-BFFD-6CDB83AB39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E5762A1-52E9-402D-B65E-DF193E44CE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25860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6359C1-C098-4BF4-A55D-782F4E606B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D343C7E-1E8B-4D38-9B81-1AA2A8978ED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A70B00-53AE-4D3F-91BE-A8D789ED98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3C8B9C-477D-492A-96AD-1FC2CC997A73}" type="datetime1">
              <a:rPr lang="en-US" smtClean="0"/>
              <a:t>12/1/25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647FC7-8124-4F70-A849-B6BCC5189C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7CEBE4-50DC-47DB-B699-CCC024336C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70544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B418279-D3B8-4C6A-AB74-9DE37777127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242322" y="997974"/>
            <a:ext cx="2349043" cy="498495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28F733C-9309-4197-BACA-207CDC8935C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768927" y="997973"/>
            <a:ext cx="8473395" cy="498495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ACD4D0-5BE6-412D-B08B-5DFFD59351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D3AED5-E26D-4E29-B1B3-7847B6779594}" type="datetime1">
              <a:rPr lang="en-US" smtClean="0"/>
              <a:t>12/1/25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021651-B786-4A39-A10F-F5231D0A2C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504D2D-9379-40DE-9F45-3004BE54F1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48413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987CA6-BFD9-4CB1-8892-F6B062E824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CDA8C3-9C0C-4E52-9A62-E4DB159E6B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CC3EC35-E02F-41FF-9232-F90692A902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B6794-849E-4626-908B-D15793550EFB}" type="datetime1">
              <a:rPr lang="en-US" smtClean="0"/>
              <a:t>12/1/25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D13D38-5DF1-443B-8A12-71E834FDC6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5E644A-4A37-4757-9809-5B035E2874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71532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E6578B-CD85-4BF1-A729-E8E8079B59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5383" y="1709738"/>
            <a:ext cx="10632067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58448C1-C13F-4826-8347-EEB00A6643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15383" y="4589463"/>
            <a:ext cx="10632067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06546A-957F-4C4D-9744-1177AD258E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DB64E7-5594-42A3-ADBF-E95A7ACEAD64}" type="datetime1">
              <a:rPr lang="en-US" smtClean="0"/>
              <a:t>12/1/25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DB149C-CC63-4E3A-A83D-EF637EB519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DB94775-7982-41EC-B584-D51224D38F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76963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CE4BD8-507D-48E4-A624-F16A741C36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0635" y="914400"/>
            <a:ext cx="10691265" cy="1307592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0A07E4-3A39-457C-A059-7DFB6039D94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04088" y="2221992"/>
            <a:ext cx="5212080" cy="373989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B141E17-47CE-4A78-B0FA-0E9786DA67C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81344" y="2221992"/>
            <a:ext cx="5212080" cy="373989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F02C13-D3ED-4044-9716-F29D79A184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462B0B-D248-4FFB-8695-AD7FA4B1284A}" type="datetime1">
              <a:rPr lang="en-US" smtClean="0"/>
              <a:t>12/1/25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AF334AD-FB29-4355-B5CF-85E61B4F34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A5AA154-790C-4774-9C21-8C543E733F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91081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07DD35-7673-4F88-86B0-634883B5E3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4087" y="929147"/>
            <a:ext cx="10689336" cy="79845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EC820D7-3E0B-47C6-A583-C4C839C5AF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04088" y="1756538"/>
            <a:ext cx="5212080" cy="657225"/>
          </a:xfrm>
        </p:spPr>
        <p:txBody>
          <a:bodyPr anchor="b">
            <a:normAutofit/>
          </a:bodyPr>
          <a:lstStyle>
            <a:lvl1pPr marL="0" indent="0">
              <a:buNone/>
              <a:defRPr sz="1600" b="1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A839A7B-97D5-400F-B802-A0FF28FE9F1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04088" y="2442702"/>
            <a:ext cx="5212080" cy="351918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2E0ECA2-DBF1-4681-9DFA-93AFD1B371D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81344" y="1756538"/>
            <a:ext cx="5212080" cy="657225"/>
          </a:xfrm>
        </p:spPr>
        <p:txBody>
          <a:bodyPr anchor="b">
            <a:normAutofit/>
          </a:bodyPr>
          <a:lstStyle>
            <a:lvl1pPr marL="0" indent="0">
              <a:buNone/>
              <a:defRPr sz="1600" b="1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90EBBBB-517F-4ED7-9E51-CF0F7590B4D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81344" y="2442702"/>
            <a:ext cx="5212080" cy="351918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511B5C7-1E37-478F-B4B0-C7202FFE41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78EFB-9159-4510-B73F-4F0409ADE937}" type="datetime1">
              <a:rPr lang="en-US" smtClean="0"/>
              <a:t>12/1/25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153F7EF-507C-4CB3-86C5-8B34FFFC1D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8E3DEA6-E4EB-4C2A-8B4F-55EC965B62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52351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032964-A933-4B98-A141-A4B316DAFA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D684C9D-23DA-42B0-9DD3-7592F72E8D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C9412-2452-4BED-A324-9D8C115361AD}" type="datetime1">
              <a:rPr lang="en-US" smtClean="0"/>
              <a:t>12/1/25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8BF8F05-876F-49D8-AE30-5BB2A91ECD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53D20DA-9260-4577-BB51-789570A243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20938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D2C1F24-E0A1-45A7-8EF5-92CD979934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318F62-D251-40E8-A23C-F4CFE9FEAB41}" type="datetime1">
              <a:rPr lang="en-US" smtClean="0"/>
              <a:t>12/1/25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E021C19-210E-46B0-9036-5D8AECC926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A880FEF-487E-44DF-8615-DF22104196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73575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A568EE-74C8-43A6-90BC-2DDD965CF6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4088" y="1069848"/>
            <a:ext cx="4093599" cy="131673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1C35AC-CAE3-48CF-A3E4-A075C9FDD7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1069848"/>
            <a:ext cx="6172200" cy="479120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D9D03EA-5FAD-4609-A2B8-624E426847E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04088" y="2551176"/>
            <a:ext cx="4093599" cy="3319272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B58D2EA-2191-4216-B64D-067BDFE123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F76144-149E-4874-93A5-554A0357CF82}" type="datetime1">
              <a:rPr lang="en-US" smtClean="0"/>
              <a:t>12/1/25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8042128-DAB4-481C-BEE6-3523E8E88B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E50E382-C500-4A4C-A7C6-43860383AB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5090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9FE98B-EACF-4251-A8AF-0D9EDD17C6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4088" y="1066800"/>
            <a:ext cx="4103431" cy="1317523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905F473-761A-4002-AF70-9FF878D0139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1066800"/>
            <a:ext cx="6172200" cy="479425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A0C2E6A-F834-4540-BB00-E13CB45DC36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04088" y="2552700"/>
            <a:ext cx="4103431" cy="33162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0C38EAB-AD63-415C-B263-BA1D8FBE3C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A65D8-0540-4835-AE5C-25D29DBA01BE}" type="datetime1">
              <a:rPr lang="en-US" smtClean="0"/>
              <a:t>12/1/25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22E5541-B6DE-45E8-BCFE-0DFC4F5740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BB78D45-289B-46AF-8CB9-E6150BEA17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19465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7A362AC-B59F-4AC7-B279-57DDD5336B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0635" y="914400"/>
            <a:ext cx="10691265" cy="130759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E6042DB-75BD-4EC1-B6D9-8A72EF940C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00635" y="2221992"/>
            <a:ext cx="10691265" cy="37398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DD1378-7C96-4079-B44C-3D86B465759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69448" y="6356350"/>
            <a:ext cx="25495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/>
                </a:solidFill>
                <a:latin typeface="+mj-lt"/>
              </a:defRPr>
            </a:lvl1pPr>
          </a:lstStyle>
          <a:p>
            <a:fld id="{E31BA835-12AC-4E8F-955A-EA3F4DE2791F}" type="datetime1">
              <a:rPr lang="en-US" smtClean="0"/>
              <a:t>12/1/25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19B6B78-577F-43F5-BAEE-BF72484C985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04088" y="6356350"/>
            <a:ext cx="45397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/>
                </a:solidFill>
                <a:latin typeface="+mj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CC75B8-AF8F-4D8A-9B3D-D1951A64BAD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919012" y="6356350"/>
            <a:ext cx="67235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>
                <a:solidFill>
                  <a:schemeClr val="tx1"/>
                </a:solidFill>
              </a:defRPr>
            </a:lvl1pPr>
          </a:lstStyle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F64F9B95-9045-48D2-B9F3-2927E98F54AA}"/>
              </a:ext>
            </a:extLst>
          </p:cNvPr>
          <p:cNvCxnSpPr>
            <a:cxnSpLocks/>
          </p:cNvCxnSpPr>
          <p:nvPr/>
        </p:nvCxnSpPr>
        <p:spPr>
          <a:xfrm>
            <a:off x="800100" y="723900"/>
            <a:ext cx="10591800" cy="0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085AA86F-6A4D-4BCB-A045-D992CDC2959B}"/>
              </a:ext>
            </a:extLst>
          </p:cNvPr>
          <p:cNvCxnSpPr>
            <a:cxnSpLocks/>
          </p:cNvCxnSpPr>
          <p:nvPr/>
        </p:nvCxnSpPr>
        <p:spPr>
          <a:xfrm>
            <a:off x="800100" y="6142781"/>
            <a:ext cx="105918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967091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93" r:id="rId4"/>
    <p:sldLayoutId id="2147483694" r:id="rId5"/>
    <p:sldLayoutId id="2147483688" r:id="rId6"/>
    <p:sldLayoutId id="2147483684" r:id="rId7"/>
    <p:sldLayoutId id="2147483685" r:id="rId8"/>
    <p:sldLayoutId id="2147483686" r:id="rId9"/>
    <p:sldLayoutId id="2147483687" r:id="rId10"/>
    <p:sldLayoutId id="2147483689" r:id="rId11"/>
  </p:sldLayoutIdLst>
  <p:hf sldNum="0"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000" kern="1200" cap="all" spc="3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0.jpe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medieval.eu/medieval-day-in-italy/" TargetMode="External"/><Relationship Id="rId13" Type="http://schemas.openxmlformats.org/officeDocument/2006/relationships/hyperlink" Target="https://www.slashgear.com/906769/the-10-most-expensive-italian-sports-cars-ever-made/" TargetMode="External"/><Relationship Id="rId3" Type="http://schemas.openxmlformats.org/officeDocument/2006/relationships/hyperlink" Target="https://timemaps.com/civilizations/etruscans/" TargetMode="External"/><Relationship Id="rId7" Type="http://schemas.openxmlformats.org/officeDocument/2006/relationships/hyperlink" Target="https://aeon.co/essays/how-the-fall-of-the-roman-empire-paved-the-road-to-modernity" TargetMode="External"/><Relationship Id="rId12" Type="http://schemas.openxmlformats.org/officeDocument/2006/relationships/hyperlink" Target="https://www.goway.com/destinations/europe/italy/culture-and-traditions" TargetMode="External"/><Relationship Id="rId2" Type="http://schemas.openxmlformats.org/officeDocument/2006/relationships/hyperlink" Target="https://bluegreenatlas.com/italy.html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gertitashkomd.com/the-fall-of-the-western-roman-empire-476-ce/" TargetMode="External"/><Relationship Id="rId11" Type="http://schemas.openxmlformats.org/officeDocument/2006/relationships/hyperlink" Target="https://slate.com/news-and-politics/2017/01/how-italian-fascists-succeeded-in-taking-over-italy.html" TargetMode="External"/><Relationship Id="rId5" Type="http://schemas.openxmlformats.org/officeDocument/2006/relationships/hyperlink" Target="https://timemaps.com/civilizations/roman-empire/" TargetMode="External"/><Relationship Id="rId10" Type="http://schemas.openxmlformats.org/officeDocument/2006/relationships/hyperlink" Target="https://en.wikipedia.org/wiki/Fascism" TargetMode="External"/><Relationship Id="rId4" Type="http://schemas.openxmlformats.org/officeDocument/2006/relationships/hyperlink" Target="https://www.britannica.com/place/ancient-Rome" TargetMode="External"/><Relationship Id="rId9" Type="http://schemas.openxmlformats.org/officeDocument/2006/relationships/hyperlink" Target="https://www.understandingitaly.com/risorgimento.html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0EECA69B-4C2A-7F31-8019-E90DB3BD49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sto MT"/>
              <a:ea typeface="+mn-ea"/>
              <a:cs typeface="+mn-cs"/>
            </a:endParaRPr>
          </a:p>
        </p:txBody>
      </p:sp>
      <p:pic>
        <p:nvPicPr>
          <p:cNvPr id="4" name="Picture 3" descr="Houses on a mountain">
            <a:extLst>
              <a:ext uri="{FF2B5EF4-FFF2-40B4-BE49-F238E27FC236}">
                <a16:creationId xmlns:a16="http://schemas.microsoft.com/office/drawing/2014/main" id="{88AE3CDA-16F1-D1C5-E274-99D6433A5BF2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503" t="23390" r="5582" b="-7"/>
          <a:stretch>
            <a:fillRect/>
          </a:stretch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857DEAC1-B3AA-6569-0A44-A191DF2F3C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5486401"/>
            <a:ext cx="12191999" cy="1371600"/>
          </a:xfrm>
          <a:prstGeom prst="rect">
            <a:avLst/>
          </a:prstGeom>
          <a:solidFill>
            <a:schemeClr val="bg1">
              <a:alpha val="28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sto M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0040" y="5715007"/>
            <a:ext cx="7983070" cy="958655"/>
          </a:xfrm>
          <a:ln>
            <a:noFill/>
          </a:ln>
        </p:spPr>
        <p:txBody>
          <a:bodyPr anchor="ctr">
            <a:normAutofit/>
          </a:bodyPr>
          <a:lstStyle/>
          <a:p>
            <a:r>
              <a:rPr lang="en-US" sz="3600"/>
              <a:t>History of Italy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303110" y="5715007"/>
            <a:ext cx="3633533" cy="958655"/>
          </a:xfrm>
        </p:spPr>
        <p:txBody>
          <a:bodyPr anchor="ctr">
            <a:normAutofit/>
          </a:bodyPr>
          <a:lstStyle/>
          <a:p>
            <a:pPr algn="r"/>
            <a:r>
              <a:rPr lang="en-US" sz="1800"/>
              <a:t>John Ancona</a:t>
            </a:r>
          </a:p>
        </p:txBody>
      </p:sp>
    </p:spTree>
    <p:extLst>
      <p:ext uri="{BB962C8B-B14F-4D97-AF65-F5344CB8AC3E}">
        <p14:creationId xmlns:p14="http://schemas.microsoft.com/office/powerpoint/2010/main" val="10985722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E53615EE-C559-4E03-999B-5477F1626FE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A940A3E-5859-8877-4828-495E2038B5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4088" y="909637"/>
            <a:ext cx="6745406" cy="1316736"/>
          </a:xfrm>
        </p:spPr>
        <p:txBody>
          <a:bodyPr>
            <a:normAutofit/>
          </a:bodyPr>
          <a:lstStyle/>
          <a:p>
            <a:r>
              <a:rPr lang="en-US"/>
              <a:t>Risorgimento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BC7A31E9-CB8F-4167-A21B-6AF00864F4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00100" y="723900"/>
            <a:ext cx="6515100" cy="0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8B5931-59B3-3C13-8A74-3B2E82829B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4088" y="2226374"/>
            <a:ext cx="6745406" cy="3603210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en-US">
                <a:ea typeface="+mn-lt"/>
                <a:cs typeface="+mn-lt"/>
              </a:rPr>
              <a:t>1861, the Kingdom of Italy was declared</a:t>
            </a:r>
          </a:p>
          <a:p>
            <a:r>
              <a:rPr lang="en-US">
                <a:ea typeface="+mn-lt"/>
                <a:cs typeface="+mn-lt"/>
              </a:rPr>
              <a:t>Rome was added in 1870</a:t>
            </a:r>
          </a:p>
          <a:p>
            <a:r>
              <a:rPr lang="en-US">
                <a:ea typeface="+mn-lt"/>
                <a:cs typeface="+mn-lt"/>
              </a:rPr>
              <a:t>Cavour used political strategy, Mazzini inspired nationalist movements, and Garibaldi led volunteer armies that united southern Italy</a:t>
            </a:r>
            <a:endParaRPr lang="en-US"/>
          </a:p>
          <a:p>
            <a:r>
              <a:rPr lang="en-US"/>
              <a:t>Still large divide and inequity in Italy after unification.</a:t>
            </a:r>
          </a:p>
          <a:p>
            <a:endParaRPr lang="en-US"/>
          </a:p>
          <a:p>
            <a:endParaRPr lang="en-US"/>
          </a:p>
        </p:txBody>
      </p:sp>
      <p:pic>
        <p:nvPicPr>
          <p:cNvPr id="4" name="Picture 3" descr="A map of italy with a white sign&#10;&#10;AI-generated content may be incorrect.">
            <a:extLst>
              <a:ext uri="{FF2B5EF4-FFF2-40B4-BE49-F238E27FC236}">
                <a16:creationId xmlns:a16="http://schemas.microsoft.com/office/drawing/2014/main" id="{F17EEA47-7346-A6A8-4E33-218E992D160D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2" b="14467"/>
          <a:stretch>
            <a:fillRect/>
          </a:stretch>
        </p:blipFill>
        <p:spPr>
          <a:xfrm>
            <a:off x="8115300" y="10"/>
            <a:ext cx="4076699" cy="3486994"/>
          </a:xfrm>
          <a:prstGeom prst="rect">
            <a:avLst/>
          </a:prstGeom>
        </p:spPr>
      </p:pic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3F983119-182B-4BC7-AC8F-ED02E4F9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00100" y="6142781"/>
            <a:ext cx="65151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Picture 4" descr="A person carrying a flag&#10;&#10;AI-generated content may be incorrect.">
            <a:extLst>
              <a:ext uri="{FF2B5EF4-FFF2-40B4-BE49-F238E27FC236}">
                <a16:creationId xmlns:a16="http://schemas.microsoft.com/office/drawing/2014/main" id="{F592CBEF-202C-7A55-5265-426D3C7A723A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3410" r="17476" b="2"/>
          <a:stretch>
            <a:fillRect/>
          </a:stretch>
        </p:blipFill>
        <p:spPr>
          <a:xfrm>
            <a:off x="8115300" y="3429001"/>
            <a:ext cx="4076699" cy="3429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810991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E53615EE-C559-4E03-999B-5477F1626FE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93A14B3-504B-600C-CA90-B7FB7D2C6A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0088" y="909637"/>
            <a:ext cx="5958216" cy="1316736"/>
          </a:xfrm>
        </p:spPr>
        <p:txBody>
          <a:bodyPr>
            <a:normAutofit/>
          </a:bodyPr>
          <a:lstStyle/>
          <a:p>
            <a:r>
              <a:rPr lang="en-US"/>
              <a:t>Fascism in Italy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799A8EBD-049C-48E6-97ED-C9102D78FC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00100" y="722376"/>
            <a:ext cx="5715000" cy="0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5431B7-4C30-48A0-ADD1-32E8212272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0088" y="2235251"/>
            <a:ext cx="5958216" cy="3713109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en-US"/>
              <a:t>Economic suffering from WW1 caused a major political divide</a:t>
            </a:r>
          </a:p>
          <a:p>
            <a:r>
              <a:rPr lang="en-US"/>
              <a:t>Rise of Mussolini</a:t>
            </a:r>
          </a:p>
          <a:p>
            <a:r>
              <a:rPr lang="en-US"/>
              <a:t>Alliance with Hitler</a:t>
            </a:r>
          </a:p>
          <a:p>
            <a:pPr marL="0" indent="0">
              <a:buNone/>
            </a:pPr>
            <a:endParaRPr lang="en-US"/>
          </a:p>
        </p:txBody>
      </p:sp>
      <p:pic>
        <p:nvPicPr>
          <p:cNvPr id="5" name="Picture 4" descr="A person in military uniform standing next to another person in uniform&#10;&#10;AI-generated content may be incorrect.">
            <a:extLst>
              <a:ext uri="{FF2B5EF4-FFF2-40B4-BE49-F238E27FC236}">
                <a16:creationId xmlns:a16="http://schemas.microsoft.com/office/drawing/2014/main" id="{9F106D69-F9EE-B2B4-030B-105D55B5821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26031" y="719455"/>
            <a:ext cx="2655038" cy="2596557"/>
          </a:xfrm>
          <a:prstGeom prst="rect">
            <a:avLst/>
          </a:prstGeom>
        </p:spPr>
      </p:pic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07AB7C5C-C091-4C25-B1BD-93E2F6948C9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00100" y="6138546"/>
            <a:ext cx="57150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Picture 3" descr="A flag with a crown and a shield&#10;&#10;AI-generated content may be incorrect.">
            <a:extLst>
              <a:ext uri="{FF2B5EF4-FFF2-40B4-BE49-F238E27FC236}">
                <a16:creationId xmlns:a16="http://schemas.microsoft.com/office/drawing/2014/main" id="{11954C95-3627-058E-8BB7-3939D019C17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48197" y="3602695"/>
            <a:ext cx="3810705" cy="25358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379786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E49D7415-2F11-44C2-B6AA-13A25B6814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0FB14CD-DC50-88FA-B27E-365FBA65AD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4088" y="914400"/>
            <a:ext cx="3799763" cy="1473200"/>
          </a:xfrm>
        </p:spPr>
        <p:txBody>
          <a:bodyPr>
            <a:normAutofit/>
          </a:bodyPr>
          <a:lstStyle/>
          <a:p>
            <a:r>
              <a:rPr lang="en-US" sz="3600"/>
              <a:t>Post-Fascism Italy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D2E57F3D-33BE-4306-87E6-2457637195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04672" y="722376"/>
            <a:ext cx="1638300" cy="0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F74CE5-5C66-0394-EAAC-1F4BEE8994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4088" y="2387600"/>
            <a:ext cx="3799763" cy="3767328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en-US">
                <a:ea typeface="+mn-lt"/>
                <a:cs typeface="+mn-lt"/>
              </a:rPr>
              <a:t>In 1946, Italians voted to abolish the monarchy and form a republic</a:t>
            </a:r>
          </a:p>
          <a:p>
            <a:r>
              <a:rPr lang="en-US">
                <a:ea typeface="+mn-lt"/>
                <a:cs typeface="+mn-lt"/>
              </a:rPr>
              <a:t>A new democratic constitution was written in 1948</a:t>
            </a:r>
          </a:p>
          <a:p>
            <a:r>
              <a:rPr lang="en-US"/>
              <a:t>Increased rights and equality throughout Italy</a:t>
            </a:r>
          </a:p>
        </p:txBody>
      </p:sp>
      <p:pic>
        <p:nvPicPr>
          <p:cNvPr id="4" name="Picture 3" descr="A group of men on a bus&#10;&#10;AI-generated content may be incorrect.">
            <a:extLst>
              <a:ext uri="{FF2B5EF4-FFF2-40B4-BE49-F238E27FC236}">
                <a16:creationId xmlns:a16="http://schemas.microsoft.com/office/drawing/2014/main" id="{A84F45B8-4DB7-2352-0A97-7B6A93D51314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4049" r="10348" b="-2"/>
          <a:stretch>
            <a:fillRect/>
          </a:stretch>
        </p:blipFill>
        <p:spPr>
          <a:xfrm>
            <a:off x="4981575" y="735286"/>
            <a:ext cx="6495042" cy="54196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282719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660EB578-C970-4186-B93C-45851BBC6E3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B226C12-038F-E743-FAD0-EE097D8F90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40181" y="909637"/>
            <a:ext cx="6770499" cy="1316736"/>
          </a:xfrm>
        </p:spPr>
        <p:txBody>
          <a:bodyPr>
            <a:normAutofit/>
          </a:bodyPr>
          <a:lstStyle/>
          <a:p>
            <a:r>
              <a:rPr lang="en-US"/>
              <a:t>Modern day Italy</a:t>
            </a:r>
          </a:p>
        </p:txBody>
      </p:sp>
      <p:pic>
        <p:nvPicPr>
          <p:cNvPr id="4" name="Picture 3" descr="A collage of different landmarks&#10;&#10;AI-generated content may be incorrect.">
            <a:extLst>
              <a:ext uri="{FF2B5EF4-FFF2-40B4-BE49-F238E27FC236}">
                <a16:creationId xmlns:a16="http://schemas.microsoft.com/office/drawing/2014/main" id="{897BC3DB-2653-9124-D663-376F8119FA95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22151" r="-1" b="-1"/>
          <a:stretch>
            <a:fillRect/>
          </a:stretch>
        </p:blipFill>
        <p:spPr>
          <a:xfrm>
            <a:off x="20" y="10"/>
            <a:ext cx="4040074" cy="2325746"/>
          </a:xfrm>
          <a:prstGeom prst="rect">
            <a:avLst/>
          </a:prstGeom>
        </p:spPr>
      </p:pic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CDF57B02-07BB-407B-BB36-06D9C64A673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876800" y="722376"/>
            <a:ext cx="6515100" cy="0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Picture 4" descr="A group of people dancing in front of a building&#10;&#10;AI-generated content may be incorrect.">
            <a:extLst>
              <a:ext uri="{FF2B5EF4-FFF2-40B4-BE49-F238E27FC236}">
                <a16:creationId xmlns:a16="http://schemas.microsoft.com/office/drawing/2014/main" id="{56F7CD2E-38C1-B433-2510-CCC79B8C4020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t="17126" r="-2" b="-2"/>
          <a:stretch>
            <a:fillRect/>
          </a:stretch>
        </p:blipFill>
        <p:spPr>
          <a:xfrm>
            <a:off x="-2" y="2325755"/>
            <a:ext cx="4040094" cy="2228071"/>
          </a:xfrm>
          <a:prstGeom prst="rect">
            <a:avLst/>
          </a:prstGeom>
        </p:spPr>
      </p:pic>
      <p:pic>
        <p:nvPicPr>
          <p:cNvPr id="6" name="Picture 5" descr="A red sports car on display&#10;&#10;AI-generated content may be incorrect.">
            <a:extLst>
              <a:ext uri="{FF2B5EF4-FFF2-40B4-BE49-F238E27FC236}">
                <a16:creationId xmlns:a16="http://schemas.microsoft.com/office/drawing/2014/main" id="{E998F6FD-BACC-E85D-1FFB-2CAA359B0276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 r="2723" b="2"/>
          <a:stretch>
            <a:fillRect/>
          </a:stretch>
        </p:blipFill>
        <p:spPr>
          <a:xfrm>
            <a:off x="-2" y="4532244"/>
            <a:ext cx="4040094" cy="2325756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64FCDB-C3C6-370F-9BA3-113B27201E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40179" y="2226374"/>
            <a:ext cx="6770501" cy="3603210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en-US"/>
              <a:t>Large economic growth since the ending of fascism</a:t>
            </a:r>
          </a:p>
          <a:p>
            <a:r>
              <a:rPr lang="en-US"/>
              <a:t>Fashion</a:t>
            </a:r>
          </a:p>
          <a:p>
            <a:r>
              <a:rPr lang="en-US"/>
              <a:t>Art</a:t>
            </a:r>
          </a:p>
          <a:p>
            <a:r>
              <a:rPr lang="en-US"/>
              <a:t>Entertainment </a:t>
            </a:r>
          </a:p>
          <a:p>
            <a:r>
              <a:rPr lang="en-US"/>
              <a:t>Cars</a:t>
            </a:r>
          </a:p>
          <a:p>
            <a:r>
              <a:rPr lang="en-US"/>
              <a:t>Largest vacation destination</a:t>
            </a:r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C6855964-C920-48EB-8804-74291211C8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876800" y="6138866"/>
            <a:ext cx="65151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5798724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0B2ED8-AEB1-7C48-5BF2-E1F30B0DF5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Sources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1D297B-6356-1C80-CA4D-41966F091C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fontScale="92500" lnSpcReduction="20000"/>
          </a:bodyPr>
          <a:lstStyle/>
          <a:p>
            <a:r>
              <a:rPr lang="en-US" sz="1200" u="sng" dirty="0">
                <a:latin typeface="Aptos"/>
                <a:hlinkClick r:id="rId2"/>
              </a:rPr>
              <a:t>https://bluegreenatlas.com/italy.html</a:t>
            </a:r>
            <a:endParaRPr lang="en-US" sz="1200">
              <a:latin typeface="Aptos"/>
            </a:endParaRPr>
          </a:p>
          <a:p>
            <a:r>
              <a:rPr lang="en-US" sz="1200" u="sng" dirty="0">
                <a:latin typeface="Aptos"/>
                <a:hlinkClick r:id="rId3"/>
              </a:rPr>
              <a:t>https://timemaps.com/civilizations/etruscans/</a:t>
            </a:r>
            <a:endParaRPr lang="en-US" sz="1200">
              <a:latin typeface="Aptos"/>
            </a:endParaRPr>
          </a:p>
          <a:p>
            <a:r>
              <a:rPr lang="en-US" sz="1200" u="sng" dirty="0">
                <a:latin typeface="Aptos"/>
                <a:hlinkClick r:id="rId4"/>
              </a:rPr>
              <a:t>https://www.britannica.com/place/ancient-Rome</a:t>
            </a:r>
            <a:endParaRPr lang="en-US" sz="1200">
              <a:latin typeface="Aptos"/>
            </a:endParaRPr>
          </a:p>
          <a:p>
            <a:r>
              <a:rPr lang="en-US" sz="1200" u="sng" dirty="0">
                <a:latin typeface="Aptos"/>
                <a:hlinkClick r:id="rId5"/>
              </a:rPr>
              <a:t>https://timemaps.com/civilizations/roman-empire/</a:t>
            </a:r>
            <a:endParaRPr lang="en-US" sz="1200">
              <a:latin typeface="Aptos"/>
            </a:endParaRPr>
          </a:p>
          <a:p>
            <a:r>
              <a:rPr lang="en-US" sz="1200" u="sng" dirty="0">
                <a:latin typeface="Aptos"/>
                <a:hlinkClick r:id="rId6"/>
              </a:rPr>
              <a:t>https://gertitashkomd.com/the-fall-of-the-western-roman-empire-476-ce/</a:t>
            </a:r>
            <a:endParaRPr lang="en-US" sz="1200">
              <a:latin typeface="Aptos"/>
            </a:endParaRPr>
          </a:p>
          <a:p>
            <a:r>
              <a:rPr lang="en-US" sz="1200" u="sng" dirty="0">
                <a:latin typeface="Aptos"/>
                <a:hlinkClick r:id="rId7"/>
              </a:rPr>
              <a:t>https://aeon.co/essays/how-the-fall-of-the-roman-empire-paved-the-road-to-modernity</a:t>
            </a:r>
            <a:endParaRPr lang="en-US" sz="1200">
              <a:latin typeface="Aptos"/>
            </a:endParaRPr>
          </a:p>
          <a:p>
            <a:r>
              <a:rPr lang="en-US" sz="1200" u="sng" dirty="0">
                <a:latin typeface="Aptos"/>
                <a:hlinkClick r:id="rId8"/>
              </a:rPr>
              <a:t>https://www.medieval.eu/medieval-day-in-italy/</a:t>
            </a:r>
            <a:endParaRPr lang="en-US" sz="1200">
              <a:latin typeface="Aptos"/>
            </a:endParaRPr>
          </a:p>
          <a:p>
            <a:r>
              <a:rPr lang="en-US" sz="1200" u="sng" dirty="0">
                <a:latin typeface="Aptos"/>
                <a:hlinkClick r:id="rId9"/>
              </a:rPr>
              <a:t>https://www.understandingitaly.com/risorgimento.html</a:t>
            </a:r>
            <a:endParaRPr lang="en-US" sz="1200">
              <a:latin typeface="Aptos"/>
            </a:endParaRPr>
          </a:p>
          <a:p>
            <a:r>
              <a:rPr lang="en-US" sz="1200" u="sng" dirty="0">
                <a:latin typeface="Aptos"/>
                <a:hlinkClick r:id="rId10"/>
              </a:rPr>
              <a:t>https://en.wikipedia.org/wiki/Fascism</a:t>
            </a:r>
            <a:endParaRPr lang="en-US" sz="1200">
              <a:latin typeface="Aptos"/>
            </a:endParaRPr>
          </a:p>
          <a:p>
            <a:r>
              <a:rPr lang="en-US" sz="1200" u="sng" dirty="0">
                <a:latin typeface="Aptos"/>
                <a:hlinkClick r:id="rId11"/>
              </a:rPr>
              <a:t>https://slate.com/news-and-politics/2017/01/how-italian-fascists-succeeded-in-taking-over-italy.html</a:t>
            </a:r>
            <a:endParaRPr lang="en-US" sz="1200">
              <a:latin typeface="Aptos"/>
            </a:endParaRPr>
          </a:p>
          <a:p>
            <a:r>
              <a:rPr lang="en-US" sz="1200" u="sng" dirty="0">
                <a:latin typeface="Aptos"/>
                <a:hlinkClick r:id="rId11"/>
              </a:rPr>
              <a:t>https://slate.com/news-and-politics/2017/01/how-italian-fascists-succeeded-in-taking-over-italy.html</a:t>
            </a:r>
            <a:endParaRPr lang="en-US" sz="1200">
              <a:latin typeface="Aptos"/>
            </a:endParaRPr>
          </a:p>
          <a:p>
            <a:r>
              <a:rPr lang="en-US" sz="1200" u="sng" dirty="0">
                <a:latin typeface="Aptos"/>
                <a:hlinkClick r:id="rId12"/>
              </a:rPr>
              <a:t>https://www.goway.com/destinations/europe/italy/culture-and-traditions</a:t>
            </a:r>
            <a:endParaRPr lang="en-US" sz="1200">
              <a:latin typeface="Aptos"/>
            </a:endParaRPr>
          </a:p>
          <a:p>
            <a:r>
              <a:rPr lang="en-US" sz="1200" u="sng" dirty="0">
                <a:latin typeface="Aptos"/>
                <a:hlinkClick r:id="rId13"/>
              </a:rPr>
              <a:t>https://www.slashgear.com/906769/the-10-most-expensive-italian-sports-cars-ever-made/</a:t>
            </a:r>
            <a:endParaRPr lang="en-US" sz="1200">
              <a:latin typeface="Aptos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96518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E49D7415-2F11-44C2-B6AA-13A25B6814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F86B7E6-49B9-DB8A-1EE4-E7260E9C79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4088" y="914400"/>
            <a:ext cx="5195889" cy="1316736"/>
          </a:xfrm>
        </p:spPr>
        <p:txBody>
          <a:bodyPr>
            <a:normAutofit/>
          </a:bodyPr>
          <a:lstStyle/>
          <a:p>
            <a:r>
              <a:rPr lang="en-US"/>
              <a:t>Unique Geography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F2B951FD-94F7-E138-3EC2-A66A551D91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04672" y="722376"/>
            <a:ext cx="1638300" cy="0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8C884C-C602-FDCC-5AFF-89C0057EE9D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4088" y="2231136"/>
            <a:ext cx="5195889" cy="3931920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en-US"/>
              <a:t>One of the most unique regions of the world geographically</a:t>
            </a:r>
          </a:p>
          <a:p>
            <a:r>
              <a:rPr lang="en-US"/>
              <a:t>Mediterranean</a:t>
            </a:r>
          </a:p>
          <a:p>
            <a:r>
              <a:rPr lang="en-US"/>
              <a:t>Alps</a:t>
            </a:r>
          </a:p>
          <a:p>
            <a:r>
              <a:rPr lang="en-US"/>
              <a:t>Coastline</a:t>
            </a:r>
          </a:p>
        </p:txBody>
      </p:sp>
      <p:pic>
        <p:nvPicPr>
          <p:cNvPr id="4" name="Picture 3" descr="A map of italy with land and water&#10;&#10;AI-generated content may be incorrect.">
            <a:extLst>
              <a:ext uri="{FF2B5EF4-FFF2-40B4-BE49-F238E27FC236}">
                <a16:creationId xmlns:a16="http://schemas.microsoft.com/office/drawing/2014/main" id="{F8EDF071-3F22-5436-F2E5-CC2205AB1961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1" b="8557"/>
          <a:stretch>
            <a:fillRect/>
          </a:stretch>
        </p:blipFill>
        <p:spPr>
          <a:xfrm>
            <a:off x="6420752" y="-1"/>
            <a:ext cx="5771248" cy="6857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83477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E49D7415-2F11-44C2-B6AA-13A25B6814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293741E-A22E-B9ED-8C16-2EA3DFE1C7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4088" y="914400"/>
            <a:ext cx="3799763" cy="1473200"/>
          </a:xfrm>
        </p:spPr>
        <p:txBody>
          <a:bodyPr>
            <a:normAutofit/>
          </a:bodyPr>
          <a:lstStyle/>
          <a:p>
            <a:r>
              <a:rPr lang="en-US" sz="3600"/>
              <a:t>Before Rome Era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D2E57F3D-33BE-4306-87E6-2457637195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04672" y="722376"/>
            <a:ext cx="1638300" cy="0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9D1027-4DC0-A249-CCEB-227BE928DD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4088" y="2387600"/>
            <a:ext cx="3799763" cy="3767328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en-US"/>
              <a:t>Etruscans</a:t>
            </a:r>
          </a:p>
          <a:p>
            <a:r>
              <a:rPr lang="en-US"/>
              <a:t>Latins </a:t>
            </a:r>
          </a:p>
          <a:p>
            <a:r>
              <a:rPr lang="en-US"/>
              <a:t>Greeks</a:t>
            </a:r>
          </a:p>
        </p:txBody>
      </p:sp>
      <p:pic>
        <p:nvPicPr>
          <p:cNvPr id="4" name="Picture 3" descr="A map of the middle ages&#10;&#10;AI-generated content may be incorrect.">
            <a:extLst>
              <a:ext uri="{FF2B5EF4-FFF2-40B4-BE49-F238E27FC236}">
                <a16:creationId xmlns:a16="http://schemas.microsoft.com/office/drawing/2014/main" id="{AA7EBB11-43D2-86D8-7CF7-416E27F7B6DB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11231" r="2" b="2"/>
          <a:stretch>
            <a:fillRect/>
          </a:stretch>
        </p:blipFill>
        <p:spPr>
          <a:xfrm>
            <a:off x="4981575" y="735286"/>
            <a:ext cx="6495042" cy="54196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70979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E49D7415-2F11-44C2-B6AA-13A25B6814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34CD7A7-9BAB-9649-EF27-AC76B6BE7E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4088" y="914400"/>
            <a:ext cx="3799763" cy="1473200"/>
          </a:xfrm>
        </p:spPr>
        <p:txBody>
          <a:bodyPr>
            <a:normAutofit/>
          </a:bodyPr>
          <a:lstStyle/>
          <a:p>
            <a:r>
              <a:rPr lang="en-US" sz="3600"/>
              <a:t>Early Rome Era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D2E57F3D-33BE-4306-87E6-2457637195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04672" y="722376"/>
            <a:ext cx="1638300" cy="0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FD2734-6D28-0CDD-C01D-8845685357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4088" y="2387600"/>
            <a:ext cx="3799763" cy="3767328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en-US"/>
              <a:t>Etruscan Rule</a:t>
            </a:r>
          </a:p>
          <a:p>
            <a:r>
              <a:rPr lang="en-US"/>
              <a:t>Technology </a:t>
            </a:r>
          </a:p>
          <a:p>
            <a:r>
              <a:rPr lang="en-US"/>
              <a:t>Politics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AD8C583-806B-2034-F2EB-E912E9F09BA7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7217" r="11271" b="-1"/>
          <a:stretch>
            <a:fillRect/>
          </a:stretch>
        </p:blipFill>
        <p:spPr>
          <a:xfrm>
            <a:off x="4981575" y="735286"/>
            <a:ext cx="6495042" cy="54196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05432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E49D7415-2F11-44C2-B6AA-13A25B6814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2EFEC67-3D46-E0FB-2C12-138FDA8755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4088" y="914400"/>
            <a:ext cx="3799763" cy="1473200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sz="3300"/>
              <a:t>The height of  the Roman republic and Empire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D2E57F3D-33BE-4306-87E6-2457637195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04672" y="722376"/>
            <a:ext cx="1638300" cy="0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8B2E67-CD21-BB33-4589-079FEF2C64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4088" y="2387600"/>
            <a:ext cx="3799763" cy="3767328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en-US"/>
              <a:t>Large Territorial Conquests</a:t>
            </a:r>
          </a:p>
          <a:p>
            <a:r>
              <a:rPr lang="en-US"/>
              <a:t>Large building of infrastructure and cities</a:t>
            </a:r>
          </a:p>
          <a:p>
            <a:r>
              <a:rPr lang="en-US"/>
              <a:t>Rise of political system and economics</a:t>
            </a:r>
          </a:p>
          <a:p>
            <a:r>
              <a:rPr lang="en-US"/>
              <a:t>Rise of Christianity</a:t>
            </a:r>
          </a:p>
        </p:txBody>
      </p:sp>
      <p:pic>
        <p:nvPicPr>
          <p:cNvPr id="4" name="Picture 3" descr="A map of europe with red and blue colors&#10;&#10;AI-generated content may be incorrect.">
            <a:extLst>
              <a:ext uri="{FF2B5EF4-FFF2-40B4-BE49-F238E27FC236}">
                <a16:creationId xmlns:a16="http://schemas.microsoft.com/office/drawing/2014/main" id="{42227011-7088-D24E-1392-32CCD9E40878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5273" r="1" b="3911"/>
          <a:stretch>
            <a:fillRect/>
          </a:stretch>
        </p:blipFill>
        <p:spPr>
          <a:xfrm>
            <a:off x="4981575" y="735286"/>
            <a:ext cx="6495042" cy="54196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26762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E53615EE-C559-4E03-999B-5477F1626FE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6353F00-EFF3-67CE-B050-0E9091C96C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0088" y="909637"/>
            <a:ext cx="5958216" cy="1316736"/>
          </a:xfrm>
        </p:spPr>
        <p:txBody>
          <a:bodyPr>
            <a:normAutofit/>
          </a:bodyPr>
          <a:lstStyle/>
          <a:p>
            <a:r>
              <a:rPr lang="en-US"/>
              <a:t>Fall of  the Roman Empire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799A8EBD-049C-48E6-97ED-C9102D78FC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00100" y="722376"/>
            <a:ext cx="5715000" cy="0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DA4778-19E6-97DB-2883-65862D92B2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0088" y="2235251"/>
            <a:ext cx="5958216" cy="3713109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en-US"/>
              <a:t>The year of 476</a:t>
            </a:r>
          </a:p>
          <a:p>
            <a:r>
              <a:rPr lang="en-US"/>
              <a:t>Failing economy and inflation</a:t>
            </a:r>
          </a:p>
          <a:p>
            <a:r>
              <a:rPr lang="en-US"/>
              <a:t>Invasions from the goths and the vandals</a:t>
            </a:r>
          </a:p>
          <a:p>
            <a:r>
              <a:rPr lang="en-US"/>
              <a:t>Fragmentation of Italy</a:t>
            </a:r>
          </a:p>
          <a:p>
            <a:endParaRPr lang="en-US"/>
          </a:p>
        </p:txBody>
      </p:sp>
      <p:pic>
        <p:nvPicPr>
          <p:cNvPr id="4" name="Picture 3" descr="A painting of a city&#10;&#10;AI-generated content may be incorrect.">
            <a:extLst>
              <a:ext uri="{FF2B5EF4-FFF2-40B4-BE49-F238E27FC236}">
                <a16:creationId xmlns:a16="http://schemas.microsoft.com/office/drawing/2014/main" id="{5E6ADDB2-0C2A-5E68-532F-15B75BBAA58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15200" y="740176"/>
            <a:ext cx="4076700" cy="2555114"/>
          </a:xfrm>
          <a:prstGeom prst="rect">
            <a:avLst/>
          </a:prstGeom>
        </p:spPr>
      </p:pic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07AB7C5C-C091-4C25-B1BD-93E2F6948C9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00100" y="6138546"/>
            <a:ext cx="57150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Picture 4" descr="A group of people in a city&#10;&#10;AI-generated content may be incorrect.">
            <a:extLst>
              <a:ext uri="{FF2B5EF4-FFF2-40B4-BE49-F238E27FC236}">
                <a16:creationId xmlns:a16="http://schemas.microsoft.com/office/drawing/2014/main" id="{2CD30F18-2D02-09E1-32DF-FDAEA956B45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5200" y="3725327"/>
            <a:ext cx="4076700" cy="22905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64600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E49D7415-2F11-44C2-B6AA-13A25B6814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87AAE14-55C7-155B-8C99-941B30E6E5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4088" y="914400"/>
            <a:ext cx="10780776" cy="1180210"/>
          </a:xfrm>
        </p:spPr>
        <p:txBody>
          <a:bodyPr>
            <a:normAutofit/>
          </a:bodyPr>
          <a:lstStyle/>
          <a:p>
            <a:r>
              <a:rPr lang="en-US"/>
              <a:t>Medieval Ages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4E495065-8864-87FB-2BCC-254769963E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04672" y="722376"/>
            <a:ext cx="1638300" cy="0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Picture 3" descr="A painting of a city&#10;&#10;AI-generated content may be incorrect.">
            <a:extLst>
              <a:ext uri="{FF2B5EF4-FFF2-40B4-BE49-F238E27FC236}">
                <a16:creationId xmlns:a16="http://schemas.microsoft.com/office/drawing/2014/main" id="{8B82757D-EC26-3093-3431-D9CB83CB598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0098" y="2388305"/>
            <a:ext cx="5549902" cy="3774749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16565E-181C-6E5A-C938-099E0F6A62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64960" y="2346960"/>
            <a:ext cx="4819903" cy="3775456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en-US"/>
              <a:t>Very politically fractured environment following the fall of Rome</a:t>
            </a:r>
          </a:p>
          <a:p>
            <a:r>
              <a:rPr lang="en-US"/>
              <a:t>Different areas under different control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en-US"/>
              <a:t>Led to some areas becoming very rich while others become increasingly poor</a:t>
            </a:r>
          </a:p>
          <a:p>
            <a:pPr lvl="1">
              <a:buFont typeface="Courier New" panose="020B0604020202020204" pitchFamily="34" charset="0"/>
              <a:buChar char="o"/>
            </a:pPr>
            <a:endParaRPr lang="en-US"/>
          </a:p>
          <a:p>
            <a:pPr lvl="1">
              <a:buFont typeface="Courier New" panose="020B0604020202020204" pitchFamily="34" charset="0"/>
              <a:buChar char="o"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152294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660EB578-C970-4186-B93C-45851BBC6E3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8F17421-29D5-3400-BA39-03CACCE887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71789" y="909637"/>
            <a:ext cx="6714698" cy="1316736"/>
          </a:xfrm>
        </p:spPr>
        <p:txBody>
          <a:bodyPr>
            <a:normAutofit/>
          </a:bodyPr>
          <a:lstStyle/>
          <a:p>
            <a:r>
              <a:rPr lang="en-US"/>
              <a:t>Rise of Culture During  the renaissance</a:t>
            </a:r>
          </a:p>
        </p:txBody>
      </p:sp>
      <p:pic>
        <p:nvPicPr>
          <p:cNvPr id="5" name="Picture 4" descr="A painting of a person with a beard&#10;&#10;AI-generated content may be incorrect.">
            <a:extLst>
              <a:ext uri="{FF2B5EF4-FFF2-40B4-BE49-F238E27FC236}">
                <a16:creationId xmlns:a16="http://schemas.microsoft.com/office/drawing/2014/main" id="{D6AAA123-CC8C-F1FC-89BA-55718F99B327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15061" r="-2" b="11753"/>
          <a:stretch>
            <a:fillRect/>
          </a:stretch>
        </p:blipFill>
        <p:spPr>
          <a:xfrm>
            <a:off x="20" y="2"/>
            <a:ext cx="4046541" cy="3428998"/>
          </a:xfrm>
          <a:prstGeom prst="rect">
            <a:avLst/>
          </a:prstGeom>
        </p:spPr>
      </p:pic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D57D541F-8B1D-4D6A-969A-B9D7473AD98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851399" y="723900"/>
            <a:ext cx="6515100" cy="0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Picture 3" descr="A person with long white beard and hat&#10;&#10;AI-generated content may be incorrect.">
            <a:extLst>
              <a:ext uri="{FF2B5EF4-FFF2-40B4-BE49-F238E27FC236}">
                <a16:creationId xmlns:a16="http://schemas.microsoft.com/office/drawing/2014/main" id="{00B904ED-7259-17D0-5EE4-029704A76E68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23013" r="17982"/>
          <a:stretch>
            <a:fillRect/>
          </a:stretch>
        </p:blipFill>
        <p:spPr>
          <a:xfrm>
            <a:off x="20" y="3429000"/>
            <a:ext cx="4046541" cy="3428998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D1E2A6-7986-A728-67D6-FDB3864F33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71788" y="2226374"/>
            <a:ext cx="6714698" cy="3603210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en-US"/>
              <a:t>Leonardi Da Vinci</a:t>
            </a:r>
          </a:p>
          <a:p>
            <a:r>
              <a:rPr lang="en-US"/>
              <a:t>Michaelangelo</a:t>
            </a:r>
          </a:p>
          <a:p>
            <a:r>
              <a:rPr lang="en-US"/>
              <a:t>Cultural capital of the world</a:t>
            </a:r>
          </a:p>
          <a:p>
            <a:r>
              <a:rPr lang="en-US"/>
              <a:t>Iconic architecture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E6523A9E-CB4E-4FB6-AF68-C947B50864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851399" y="6134100"/>
            <a:ext cx="65151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0076487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E53615EE-C559-4E03-999B-5477F1626FE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DACCF04-285B-0A63-24A6-0188E2DEE1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0088" y="909637"/>
            <a:ext cx="5958216" cy="1316736"/>
          </a:xfrm>
        </p:spPr>
        <p:txBody>
          <a:bodyPr>
            <a:normAutofit/>
          </a:bodyPr>
          <a:lstStyle/>
          <a:p>
            <a:r>
              <a:rPr lang="en-US"/>
              <a:t>Rise of Italian identity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799A8EBD-049C-48E6-97ED-C9102D78FC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00100" y="722376"/>
            <a:ext cx="5715000" cy="0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9E8543-C17F-022F-4CA9-F70ED24276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0088" y="2235251"/>
            <a:ext cx="5958216" cy="3713109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en-US"/>
              <a:t>1800's</a:t>
            </a:r>
          </a:p>
          <a:p>
            <a:r>
              <a:rPr lang="en-US"/>
              <a:t>Strong sense of Italian nationalism</a:t>
            </a:r>
          </a:p>
          <a:p>
            <a:r>
              <a:rPr lang="en-US"/>
              <a:t>Napoleonic influence on Italy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en-US"/>
              <a:t>Increased unity between different areas of Italy</a:t>
            </a:r>
          </a:p>
        </p:txBody>
      </p:sp>
      <p:pic>
        <p:nvPicPr>
          <p:cNvPr id="4" name="Picture 3" descr="A horse drawn carriage in a city&#10;&#10;AI-generated content may be incorrect.">
            <a:extLst>
              <a:ext uri="{FF2B5EF4-FFF2-40B4-BE49-F238E27FC236}">
                <a16:creationId xmlns:a16="http://schemas.microsoft.com/office/drawing/2014/main" id="{CBC02CBD-FDAD-AB33-C346-DABC92C0308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29170" y="719455"/>
            <a:ext cx="3448760" cy="2596557"/>
          </a:xfrm>
          <a:prstGeom prst="rect">
            <a:avLst/>
          </a:prstGeom>
        </p:spPr>
      </p:pic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07AB7C5C-C091-4C25-B1BD-93E2F6948C9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00100" y="6138546"/>
            <a:ext cx="57150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Picture 4" descr="A group of people in a plaza with flags&#10;&#10;AI-generated content may be incorrect.">
            <a:extLst>
              <a:ext uri="{FF2B5EF4-FFF2-40B4-BE49-F238E27FC236}">
                <a16:creationId xmlns:a16="http://schemas.microsoft.com/office/drawing/2014/main" id="{53C30493-2DA9-D42A-CA5E-75FCA2F3CF4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23360" y="3602695"/>
            <a:ext cx="3460380" cy="25358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6483722"/>
      </p:ext>
    </p:extLst>
  </p:cSld>
  <p:clrMapOvr>
    <a:masterClrMapping/>
  </p:clrMapOvr>
</p:sld>
</file>

<file path=ppt/theme/theme1.xml><?xml version="1.0" encoding="utf-8"?>
<a:theme xmlns:a="http://schemas.openxmlformats.org/drawingml/2006/main" name="ChronicleVTI">
  <a:themeElements>
    <a:clrScheme name="Chronicle">
      <a:dk1>
        <a:srgbClr val="000000"/>
      </a:dk1>
      <a:lt1>
        <a:srgbClr val="FFFFFF"/>
      </a:lt1>
      <a:dk2>
        <a:srgbClr val="1C1C32"/>
      </a:dk2>
      <a:lt2>
        <a:srgbClr val="F8F4F1"/>
      </a:lt2>
      <a:accent1>
        <a:srgbClr val="734B67"/>
      </a:accent1>
      <a:accent2>
        <a:srgbClr val="959EBB"/>
      </a:accent2>
      <a:accent3>
        <a:srgbClr val="596781"/>
      </a:accent3>
      <a:accent4>
        <a:srgbClr val="7F6E8C"/>
      </a:accent4>
      <a:accent5>
        <a:srgbClr val="DB9A8F"/>
      </a:accent5>
      <a:accent6>
        <a:srgbClr val="C29AB1"/>
      </a:accent6>
      <a:hlink>
        <a:srgbClr val="778BA2"/>
      </a:hlink>
      <a:folHlink>
        <a:srgbClr val="A27C99"/>
      </a:folHlink>
    </a:clrScheme>
    <a:fontScheme name="Univers Calisto">
      <a:majorFont>
        <a:latin typeface="Univers Condensed"/>
        <a:ea typeface=""/>
        <a:cs typeface=""/>
      </a:majorFont>
      <a:minorFont>
        <a:latin typeface="Calisto M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 w="12700" cap="flat" cmpd="sng" algn="ctr">
          <a:noFill/>
          <a:prstDash val="solid"/>
          <a:miter lim="800000"/>
        </a:ln>
        <a:effectLst/>
        <a:extLst>
          <a:ext uri="{91240B29-F687-4F45-9708-019B960494DF}">
            <a14:hiddenLine xmlns:a14="http://schemas.microsoft.com/office/drawing/2010/main" w="12700" cap="flat" cmpd="sng" algn="ctr">
              <a:solidFill>
                <a:schemeClr val="accent1">
                  <a:shade val="50000"/>
                </a:schemeClr>
              </a:solidFill>
              <a:prstDash val="solid"/>
              <a:miter lim="800000"/>
            </a14:hiddenLine>
          </a:ext>
        </a:extLst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ChronicleVTI" id="{508E4D90-5116-4BF0-876B-3F422DD1F65F}" vid="{AA21DC3D-92A8-43A4-8358-ED428371CD5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399</Words>
  <Application>Microsoft Macintosh PowerPoint</Application>
  <PresentationFormat>Widescreen</PresentationFormat>
  <Paragraphs>73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0" baseType="lpstr">
      <vt:lpstr>Aptos</vt:lpstr>
      <vt:lpstr>Arial</vt:lpstr>
      <vt:lpstr>Calisto MT</vt:lpstr>
      <vt:lpstr>Courier New</vt:lpstr>
      <vt:lpstr>Univers Condensed</vt:lpstr>
      <vt:lpstr>ChronicleVTI</vt:lpstr>
      <vt:lpstr>History of Italy</vt:lpstr>
      <vt:lpstr>Unique Geography</vt:lpstr>
      <vt:lpstr>Before Rome Era</vt:lpstr>
      <vt:lpstr>Early Rome Era</vt:lpstr>
      <vt:lpstr>The height of  the Roman republic and Empire</vt:lpstr>
      <vt:lpstr>Fall of  the Roman Empire</vt:lpstr>
      <vt:lpstr>Medieval Ages</vt:lpstr>
      <vt:lpstr>Rise of Culture During  the renaissance</vt:lpstr>
      <vt:lpstr>Rise of Italian identity</vt:lpstr>
      <vt:lpstr>Risorgimento</vt:lpstr>
      <vt:lpstr>Fascism in Italy</vt:lpstr>
      <vt:lpstr>Post-Fascism Italy</vt:lpstr>
      <vt:lpstr>Modern day Italy</vt:lpstr>
      <vt:lpstr>Sources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James Dunagan</cp:lastModifiedBy>
  <cp:revision>25</cp:revision>
  <dcterms:created xsi:type="dcterms:W3CDTF">2025-11-23T22:17:23Z</dcterms:created>
  <dcterms:modified xsi:type="dcterms:W3CDTF">2025-12-01T16:28:06Z</dcterms:modified>
</cp:coreProperties>
</file>