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007006-C8B9-1C0C-E7D2-DF761A0473F8}" v="172" dt="2025-11-10T17:12:34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2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en-US" sz="6700">
                <a:solidFill>
                  <a:schemeClr val="bg1"/>
                </a:solidFill>
              </a:rPr>
              <a:t>Why We Must Ban Plastic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endParaRPr lang="en-US">
              <a:solidFill>
                <a:schemeClr val="bg1"/>
              </a:solidFill>
            </a:endParaRPr>
          </a:p>
        </p:txBody>
      </p:sp>
      <p:pic>
        <p:nvPicPr>
          <p:cNvPr id="4" name="Picture 3" descr="A group of animals on a beach&#10;&#10;AI-generated content may be incorrect.">
            <a:extLst>
              <a:ext uri="{FF2B5EF4-FFF2-40B4-BE49-F238E27FC236}">
                <a16:creationId xmlns:a16="http://schemas.microsoft.com/office/drawing/2014/main" id="{DC439960-4D37-8EA6-4E57-53A5981CCD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590" r="15043" b="2"/>
          <a:stretch>
            <a:fillRect/>
          </a:stretch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F0FD5C-1DB0-1FCA-9DC5-865775A62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6501" y="489508"/>
            <a:ext cx="5754896" cy="1667569"/>
          </a:xfrm>
        </p:spPr>
        <p:txBody>
          <a:bodyPr anchor="b">
            <a:normAutofit/>
          </a:bodyPr>
          <a:lstStyle/>
          <a:p>
            <a:r>
              <a:rPr lang="en-US" sz="4000"/>
              <a:t>The Statistics</a:t>
            </a:r>
          </a:p>
        </p:txBody>
      </p:sp>
      <p:pic>
        <p:nvPicPr>
          <p:cNvPr id="4" name="Picture 3" descr="A pie chart with text&#10;&#10;AI-generated content may be incorrect.">
            <a:extLst>
              <a:ext uri="{FF2B5EF4-FFF2-40B4-BE49-F238E27FC236}">
                <a16:creationId xmlns:a16="http://schemas.microsoft.com/office/drawing/2014/main" id="{5F405F91-FB7E-C504-6C39-3C3F6D480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130" y="2225595"/>
            <a:ext cx="3876165" cy="197511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E9495-CB19-D1E6-7D4D-2E0F3A68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502" y="2405894"/>
            <a:ext cx="5754896" cy="31974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Over 380 million tons of plastic are produced each year — half of it designed for single use.</a:t>
            </a:r>
          </a:p>
          <a:p>
            <a:r>
              <a:rPr lang="en-US" sz="2000">
                <a:ea typeface="+mn-lt"/>
                <a:cs typeface="+mn-lt"/>
              </a:rPr>
              <a:t>Only 9% of plastic waste is ever recycled </a:t>
            </a:r>
          </a:p>
          <a:p>
            <a:r>
              <a:rPr lang="en-US" sz="2000">
                <a:ea typeface="+mn-lt"/>
                <a:cs typeface="+mn-lt"/>
              </a:rPr>
              <a:t>Most ends up in landfills, rivers, and oceans, where it can take up to 500 years to decompose.</a:t>
            </a:r>
            <a:endParaRPr lang="en-US" sz="20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632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C87396-7C1E-0FE9-848C-1623EA09A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chemeClr val="bg1"/>
                </a:solidFill>
              </a:rPr>
              <a:t>The Impacts on Environment</a:t>
            </a:r>
          </a:p>
        </p:txBody>
      </p:sp>
      <p:pic>
        <p:nvPicPr>
          <p:cNvPr id="4" name="Picture 3" descr="A close up of a hand with shavings&#10;&#10;AI-generated content may be incorrect.">
            <a:extLst>
              <a:ext uri="{FF2B5EF4-FFF2-40B4-BE49-F238E27FC236}">
                <a16:creationId xmlns:a16="http://schemas.microsoft.com/office/drawing/2014/main" id="{C5B81AC1-E6A3-6B4E-C588-244331070D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155" r="6299" b="-1"/>
          <a:stretch>
            <a:fillRect/>
          </a:stretch>
        </p:blipFill>
        <p:spPr>
          <a:xfrm>
            <a:off x="739959" y="1095407"/>
            <a:ext cx="4754947" cy="4754947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7BC905-4B24-396F-69AF-E3C72E537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868" y="1820369"/>
            <a:ext cx="5217173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Plastic pollution affects over 700 marine species, including sea turtles and seabirds.</a:t>
            </a:r>
            <a:endParaRPr lang="en-US" sz="2600">
              <a:solidFill>
                <a:schemeClr val="bg1"/>
              </a:solidFill>
            </a:endParaRPr>
          </a:p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Microplastics have been found in fish, soil, rainwater, and even human blood.</a:t>
            </a:r>
            <a:endParaRPr lang="en-US" sz="2600">
              <a:solidFill>
                <a:schemeClr val="bg1"/>
              </a:solidFill>
            </a:endParaRPr>
          </a:p>
          <a:p>
            <a:r>
              <a:rPr lang="en-US" sz="2600">
                <a:solidFill>
                  <a:schemeClr val="bg1"/>
                </a:solidFill>
                <a:ea typeface="+mn-lt"/>
                <a:cs typeface="+mn-lt"/>
              </a:rPr>
              <a:t>Plastics release toxic chemicals when exposed to heat and sunlight, contributing to both pollution and climate change.</a:t>
            </a:r>
            <a:endParaRPr lang="en-US" sz="2600">
              <a:solidFill>
                <a:schemeClr val="bg1"/>
              </a:solidFill>
            </a:endParaRPr>
          </a:p>
          <a:p>
            <a:endParaRPr lang="en-US" sz="2600">
              <a:solidFill>
                <a:schemeClr val="bg1"/>
              </a:solidFill>
            </a:endParaRPr>
          </a:p>
        </p:txBody>
      </p:sp>
      <p:grpSp>
        <p:nvGrpSpPr>
          <p:cNvPr id="15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57821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8D6D5B-5942-5136-371A-1627C71D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1474666"/>
          </a:xfrm>
        </p:spPr>
        <p:txBody>
          <a:bodyPr anchor="b">
            <a:normAutofit/>
          </a:bodyPr>
          <a:lstStyle/>
          <a:p>
            <a:pPr algn="ctr"/>
            <a:r>
              <a:rPr lang="en-US" sz="3200">
                <a:solidFill>
                  <a:srgbClr val="595959"/>
                </a:solidFill>
              </a:rPr>
              <a:t>Financial 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8E12-BD24-4A65-78E4-EB06786F3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1442" y="2447337"/>
            <a:ext cx="4353116" cy="37704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The UN estimates $13 billion annually in damage to marine ecosystems from plastic pollution.</a:t>
            </a:r>
            <a:endParaRPr lang="en-US" sz="2000">
              <a:solidFill>
                <a:srgbClr val="595959"/>
              </a:solidFill>
            </a:endParaRPr>
          </a:p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Cleanup costs are enormous and often fall on taxpayers, not corporations.</a:t>
            </a:r>
            <a:endParaRPr lang="en-US" sz="2000">
              <a:solidFill>
                <a:srgbClr val="595959"/>
              </a:solidFill>
            </a:endParaRPr>
          </a:p>
          <a:p>
            <a:r>
              <a:rPr lang="en-US" sz="2000">
                <a:solidFill>
                  <a:srgbClr val="595959"/>
                </a:solidFill>
                <a:ea typeface="+mn-lt"/>
                <a:cs typeface="+mn-lt"/>
              </a:rPr>
              <a:t>Microplastics can carry harmful chemicals linked to cancer, infertility, and immune disorders.</a:t>
            </a:r>
            <a:endParaRPr lang="en-US" sz="2000">
              <a:solidFill>
                <a:srgbClr val="595959"/>
              </a:solidFill>
            </a:endParaRPr>
          </a:p>
          <a:p>
            <a:endParaRPr lang="en-US" sz="2000">
              <a:solidFill>
                <a:srgbClr val="595959"/>
              </a:solidFill>
            </a:endParaRPr>
          </a:p>
        </p:txBody>
      </p:sp>
      <p:pic>
        <p:nvPicPr>
          <p:cNvPr id="4" name="Picture 3" descr="A blue background with white text and white text&#10;&#10;AI-generated content may be incorrect.">
            <a:extLst>
              <a:ext uri="{FF2B5EF4-FFF2-40B4-BE49-F238E27FC236}">
                <a16:creationId xmlns:a16="http://schemas.microsoft.com/office/drawing/2014/main" id="{7D1C68AF-31E6-1742-B0B1-672607FC55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5336" y="685799"/>
            <a:ext cx="4429985" cy="553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83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D7BD36-5467-B2A2-3C98-7933B345A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Proof the Plastic Action is Successful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9C0E7-E604-3F3C-2039-EB956E69D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8362"/>
            <a:ext cx="4958966" cy="391777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Over 180 countries have taken steps to reduce plastic waste; the EU banned many single-use plastics in 2021.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Kenya’s 2017 plastic bag ban cut plastic bag pollution by 80%.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When governments take bold action, results follow — and economies adapt quickly with reusable alternatives.</a:t>
            </a:r>
            <a:endParaRPr lang="en-US" sz="2000"/>
          </a:p>
          <a:p>
            <a:endParaRPr lang="en-US" sz="2000" b="1"/>
          </a:p>
        </p:txBody>
      </p:sp>
      <p:pic>
        <p:nvPicPr>
          <p:cNvPr id="4" name="Picture 3" descr="A map of the world&#10;&#10;AI-generated content may be incorrect.">
            <a:extLst>
              <a:ext uri="{FF2B5EF4-FFF2-40B4-BE49-F238E27FC236}">
                <a16:creationId xmlns:a16="http://schemas.microsoft.com/office/drawing/2014/main" id="{C3187B5F-1B31-04F6-5D82-4237A2B49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9367" y="2518192"/>
            <a:ext cx="4788505" cy="3089358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57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F01350-6E57-7FE0-7342-E69AC8D96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How We Must Expand the Global Action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12AB9-64CE-485D-C994-94052FF72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ea typeface="+mn-lt"/>
                <a:cs typeface="+mn-lt"/>
              </a:rPr>
              <a:t>Governments must phase out production and sale of single-use plastics.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Companies should shift toward biodegradable or reusable materials.</a:t>
            </a:r>
            <a:endParaRPr lang="en-US" sz="2000"/>
          </a:p>
          <a:p>
            <a:r>
              <a:rPr lang="en-US" sz="2000">
                <a:ea typeface="+mn-lt"/>
                <a:cs typeface="+mn-lt"/>
              </a:rPr>
              <a:t>Individuals can help by refusing plastic, using reusables, and supporting policy change.</a:t>
            </a:r>
            <a:endParaRPr lang="en-US" sz="2000"/>
          </a:p>
          <a:p>
            <a:endParaRPr lang="en-US" sz="2000"/>
          </a:p>
        </p:txBody>
      </p:sp>
      <p:pic>
        <p:nvPicPr>
          <p:cNvPr id="4" name="Picture 3" descr="A group of water bottles&#10;&#10;AI-generated content may be incorrect.">
            <a:extLst>
              <a:ext uri="{FF2B5EF4-FFF2-40B4-BE49-F238E27FC236}">
                <a16:creationId xmlns:a16="http://schemas.microsoft.com/office/drawing/2014/main" id="{AAED8A17-7E4D-A509-5A95-576BF3F88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532" y="3097657"/>
            <a:ext cx="5150277" cy="248744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67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8F8F9E-AF0F-2ED6-1524-A9720CF54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69925"/>
            <a:ext cx="4800600" cy="1325563"/>
          </a:xfrm>
        </p:spPr>
        <p:txBody>
          <a:bodyPr anchor="b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A Future Without Plastic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" y="2026340"/>
            <a:ext cx="6095999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4AC25-03B0-4725-4315-001917BF2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288833"/>
            <a:ext cx="4800600" cy="371157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Oceans free of floating waste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Wildlife thriving without pollution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Cities powered by reusable and biodegradable materials</a:t>
            </a:r>
            <a:endParaRPr lang="en-US" sz="2000">
              <a:solidFill>
                <a:schemeClr val="bg1"/>
              </a:solidFill>
            </a:endParaRPr>
          </a:p>
          <a:p>
            <a:r>
              <a:rPr lang="en-US" sz="2000">
                <a:solidFill>
                  <a:schemeClr val="bg1"/>
                </a:solidFill>
                <a:ea typeface="+mn-lt"/>
                <a:cs typeface="+mn-lt"/>
              </a:rPr>
              <a:t>A culture of responsibility and innovation</a:t>
            </a:r>
            <a:endParaRPr lang="en-US" sz="2000">
              <a:solidFill>
                <a:schemeClr val="bg1"/>
              </a:solidFill>
            </a:endParaRPr>
          </a:p>
          <a:p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C3F428-153E-EF2A-84C6-07CFFFA66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193" y="568141"/>
            <a:ext cx="3588640" cy="238807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C87417AF-190E-4D6E-AFA6-7D3E84B0B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1603" y="182859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person in a hole in the snow&#10;&#10;AI-generated content may be incorrect.">
            <a:extLst>
              <a:ext uri="{FF2B5EF4-FFF2-40B4-BE49-F238E27FC236}">
                <a16:creationId xmlns:a16="http://schemas.microsoft.com/office/drawing/2014/main" id="{7F7B8B60-3717-31CB-BE1F-B626787AE9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8661" y="4117714"/>
            <a:ext cx="3588640" cy="2009638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0B30ED8-273E-4C07-8568-2FE5CC5C48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5071" y="3543213"/>
            <a:ext cx="3996261" cy="3177496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31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279</Words>
  <Application>Microsoft Macintosh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Why We Must Ban Plastic</vt:lpstr>
      <vt:lpstr>The Statistics</vt:lpstr>
      <vt:lpstr>The Impacts on Environment</vt:lpstr>
      <vt:lpstr>Financial Costs</vt:lpstr>
      <vt:lpstr>Proof the Plastic Action is Successful</vt:lpstr>
      <vt:lpstr>How We Must Expand the Global Action</vt:lpstr>
      <vt:lpstr>A Future Without Plastic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James Dunagan</cp:lastModifiedBy>
  <cp:revision>64</cp:revision>
  <dcterms:created xsi:type="dcterms:W3CDTF">2025-11-10T15:06:28Z</dcterms:created>
  <dcterms:modified xsi:type="dcterms:W3CDTF">2025-11-10T17:15:01Z</dcterms:modified>
</cp:coreProperties>
</file>