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F0957-8F3A-CAC0-67A0-B236D9D962CD}" v="20" dt="2025-10-22T16:19:51.774"/>
    <p1510:client id="{6DAEC5EF-7E49-D0D3-E679-E0465D1D22F0}" v="4" dt="2025-10-21T19:06:19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2" d="100"/>
          <a:sy n="102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7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2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1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6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7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7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8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9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67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12" name="Picture 11" descr="A digital balance scale using circles">
            <a:extLst>
              <a:ext uri="{FF2B5EF4-FFF2-40B4-BE49-F238E27FC236}">
                <a16:creationId xmlns:a16="http://schemas.microsoft.com/office/drawing/2014/main" id="{1EB25DE5-C6F0-30A0-E09F-C3C1202502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67" t="15407" r="6418" b="-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5702710"/>
            <a:ext cx="7983068" cy="974347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n-US" sz="3600"/>
              <a:t>Advancing Checks and Balances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03108" y="5702710"/>
            <a:ext cx="3633535" cy="974347"/>
          </a:xfrm>
        </p:spPr>
        <p:txBody>
          <a:bodyPr anchor="ctr">
            <a:normAutofit/>
          </a:bodyPr>
          <a:lstStyle/>
          <a:p>
            <a:pPr algn="r"/>
            <a:r>
              <a:rPr lang="en-US" sz="1800"/>
              <a:t>Rule of Law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A86E6C-C5A6-59EE-6370-F59966F32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687812" cy="798194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Constitution crisis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3900"/>
            <a:ext cx="1058875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1447C57C-8A92-936B-5093-8D0E403A1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2608639"/>
            <a:ext cx="6072188" cy="34004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D3710-F59F-7D67-3BD0-6F8806CBA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900" y="1849121"/>
            <a:ext cx="4191001" cy="413962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900" dirty="0"/>
              <a:t>One key element of checks and balances is that the judiciary can overrule actions done by the president, but there is a twist</a:t>
            </a:r>
          </a:p>
          <a:p>
            <a:pPr>
              <a:lnSpc>
                <a:spcPct val="100000"/>
              </a:lnSpc>
            </a:pPr>
            <a:r>
              <a:rPr lang="en-US" sz="1900" dirty="0"/>
              <a:t>There is no "police force" to enforce judiciary power, meaning that this distribution of powers is all based on a trust system</a:t>
            </a:r>
          </a:p>
          <a:p>
            <a:pPr>
              <a:lnSpc>
                <a:spcPct val="100000"/>
              </a:lnSpc>
            </a:pPr>
            <a:r>
              <a:rPr lang="en-US" sz="1900" dirty="0"/>
              <a:t>No way to enforce checks and balances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9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0104E4-99BC-494F-8342-F250828E5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9065" y="6145599"/>
            <a:ext cx="1058283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379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E3046-585B-0570-2A26-1B48C04C7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 how can we restore checks and balances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8AEED-41A9-900F-22C7-003F50C46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700" b="1" dirty="0"/>
              <a:t>There are many options for revitalizing Checks and Balances now, based on Constitutional and Congressional Authority!</a:t>
            </a:r>
            <a:endParaRPr lang="en-US" sz="1700" dirty="0"/>
          </a:p>
          <a:p>
            <a:r>
              <a:rPr lang="en-US" sz="1700" b="1" dirty="0"/>
              <a:t>Congress can tighten restriction on the power of the purse and do more to control impoundment</a:t>
            </a:r>
            <a:endParaRPr lang="en-US" sz="1700"/>
          </a:p>
          <a:p>
            <a:r>
              <a:rPr lang="en-US" sz="1700" b="1" dirty="0"/>
              <a:t>Increase oversight on departments and agencies</a:t>
            </a:r>
            <a:endParaRPr lang="en-US" sz="1700"/>
          </a:p>
          <a:p>
            <a:r>
              <a:rPr lang="en-US" sz="1700" b="1" dirty="0"/>
              <a:t>Empower state governments by giving them more independence from federal government</a:t>
            </a:r>
            <a:endParaRPr lang="en-US" sz="1700"/>
          </a:p>
          <a:p>
            <a:r>
              <a:rPr lang="en-US" sz="1700" b="1" dirty="0"/>
              <a:t>Require more transparency on reporting on government actions, budgets, and emergency powers</a:t>
            </a:r>
            <a:endParaRPr lang="en-US" sz="1700"/>
          </a:p>
          <a:p>
            <a:r>
              <a:rPr lang="en-US" sz="1700" b="1" dirty="0"/>
              <a:t>Creating a way to enforced judicial rulings such as creating an independent  force or freezing assets </a:t>
            </a:r>
            <a:r>
              <a:rPr lang="en-US" sz="1700" b="1" dirty="0" err="1"/>
              <a:t>forviolating</a:t>
            </a:r>
            <a:r>
              <a:rPr lang="en-US" sz="1700" b="1" dirty="0"/>
              <a:t> court orders</a:t>
            </a:r>
            <a:endParaRPr lang="en-US" sz="1700"/>
          </a:p>
          <a:p>
            <a:r>
              <a:rPr lang="en-US" sz="1700" b="1" dirty="0"/>
              <a:t>Protect whistleblowers</a:t>
            </a:r>
            <a:endParaRPr lang="en-US" sz="1700"/>
          </a:p>
          <a:p>
            <a:r>
              <a:rPr lang="en-US" sz="1700" b="1" dirty="0"/>
              <a:t>Give powers such as emergency declarations, tariffs, and wartime powers back to the legislative branch</a:t>
            </a:r>
            <a:endParaRPr lang="en-US" sz="170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49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Sculpture of a head">
            <a:extLst>
              <a:ext uri="{FF2B5EF4-FFF2-40B4-BE49-F238E27FC236}">
                <a16:creationId xmlns:a16="http://schemas.microsoft.com/office/drawing/2014/main" id="{D3634FE9-3F76-3EE1-7179-00F2224732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05" r="-2" b="-2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BB6B482-ACCA-4938-8AEA-49D525C17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6905" y="46904"/>
            <a:ext cx="6865150" cy="6771342"/>
          </a:xfrm>
          <a:prstGeom prst="rect">
            <a:avLst/>
          </a:prstGeom>
          <a:gradFill>
            <a:gsLst>
              <a:gs pos="42000">
                <a:srgbClr val="000000">
                  <a:alpha val="18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9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A9A97-80F4-DAB0-2FF4-61870587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752" y="2160245"/>
            <a:ext cx="4762748" cy="34845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>
                <a:solidFill>
                  <a:srgbClr val="FFFFFF"/>
                </a:solidFill>
              </a:rPr>
              <a:t>Historical Origins on philosophical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A8FC4-9C81-503C-5284-4EB1AEA77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300" y="1460859"/>
            <a:ext cx="5275490" cy="294605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rgbClr val="FFFFFF"/>
                </a:solidFill>
              </a:rPr>
              <a:t>Aristotle believed that we should have a mix of different governmental forms of government with balanced powers. Believed in both aristocracy and democracy.</a:t>
            </a:r>
          </a:p>
          <a:p>
            <a:pPr marL="0" indent="0">
              <a:buNone/>
            </a:pPr>
            <a:endParaRPr lang="en-US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FFFF"/>
                </a:solidFill>
              </a:rPr>
              <a:t>Montesquieu believed that government powers should be divided and able to limit each other. Optimized the idea of three different branches</a:t>
            </a:r>
          </a:p>
          <a:p>
            <a:pPr marL="0" indent="0">
              <a:buNone/>
            </a:pPr>
            <a:endParaRPr lang="en-US" sz="240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1447800"/>
            <a:ext cx="1638300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36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C1204-2AEC-63ED-8BE7-BF14EBDC6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Origin of American checks and Balances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BF941-2C9F-73B5-DA32-AA7655E67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Founding fathers wanted to prevent concentration of power after living under British tyranny</a:t>
            </a:r>
          </a:p>
          <a:p>
            <a:r>
              <a:rPr lang="en-US"/>
              <a:t>Typically colonial governments had governors, assemblymembers and courts that would clash with each other</a:t>
            </a:r>
          </a:p>
          <a:p>
            <a:r>
              <a:rPr lang="en-US"/>
              <a:t>Many state constitutions had separation of powers but this wasn’t always put into practice</a:t>
            </a:r>
          </a:p>
          <a:p>
            <a:r>
              <a:rPr lang="en-US"/>
              <a:t>Articles of confederation left legislative branch too powerful</a:t>
            </a:r>
          </a:p>
          <a:p>
            <a:r>
              <a:rPr lang="en-US"/>
              <a:t>Constitution never explicitly mentioned "checks and balances" however the legal framework is set up through constitution with the separation of powers between the legislative, executive, and judicial branches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9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0681B-3BF1-47FC-BC24-AB188B1FB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/>
              <a:t>Executive Branch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collage of men in suits&#10;&#10;AI-generated content may be incorrect.">
            <a:extLst>
              <a:ext uri="{FF2B5EF4-FFF2-40B4-BE49-F238E27FC236}">
                <a16:creationId xmlns:a16="http://schemas.microsoft.com/office/drawing/2014/main" id="{C3F8A1C8-8775-A896-E5EC-5252B9136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3244879"/>
            <a:ext cx="5549902" cy="291817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E98A2-248A-57C0-D9A7-737CA180C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Include presidents, governors, vice presidents, cabinet members, department and agency heads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>
                <a:highlight>
                  <a:srgbClr val="FFFF00"/>
                </a:highlight>
              </a:rPr>
              <a:t>Jobs Include</a:t>
            </a:r>
          </a:p>
          <a:p>
            <a:pPr>
              <a:lnSpc>
                <a:spcPct val="100000"/>
              </a:lnSpc>
            </a:pPr>
            <a:r>
              <a:rPr lang="en-US"/>
              <a:t>Enforcing laws created by congress or executive order</a:t>
            </a:r>
          </a:p>
          <a:p>
            <a:pPr>
              <a:lnSpc>
                <a:spcPct val="100000"/>
              </a:lnSpc>
            </a:pPr>
            <a:r>
              <a:rPr lang="en-US"/>
              <a:t>In charge of foreign policy</a:t>
            </a:r>
          </a:p>
          <a:p>
            <a:pPr>
              <a:lnSpc>
                <a:spcPct val="100000"/>
              </a:lnSpc>
            </a:pPr>
            <a:r>
              <a:rPr lang="en-US"/>
              <a:t>Appoints cabinet members, judges, and foreign policy officials</a:t>
            </a:r>
          </a:p>
          <a:p>
            <a:pPr>
              <a:lnSpc>
                <a:spcPct val="100000"/>
              </a:lnSpc>
            </a:pPr>
            <a:r>
              <a:rPr lang="en-US"/>
              <a:t>Can sign or veto laws passed by congress</a:t>
            </a:r>
          </a:p>
          <a:p>
            <a:pPr>
              <a:lnSpc>
                <a:spcPct val="10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0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7E7A60-0BAE-B55B-0E07-AABF75B9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/>
              <a:t>Legislative branch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large group of people in a room&#10;&#10;AI-generated content may be incorrect.">
            <a:extLst>
              <a:ext uri="{FF2B5EF4-FFF2-40B4-BE49-F238E27FC236}">
                <a16:creationId xmlns:a16="http://schemas.microsoft.com/office/drawing/2014/main" id="{9F55ECFB-5212-1C09-2932-081C42442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3055109"/>
            <a:ext cx="5549902" cy="310794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30A95-42CF-0509-F005-5486DC816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Includes the House and Senate on both federal and state levels, as well as supporting agencies such as congressional budget office and government publishing office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700">
                <a:highlight>
                  <a:srgbClr val="FFFF00"/>
                </a:highlight>
              </a:rPr>
              <a:t>Jobs Include</a:t>
            </a:r>
          </a:p>
          <a:p>
            <a:pPr>
              <a:lnSpc>
                <a:spcPct val="100000"/>
              </a:lnSpc>
            </a:pPr>
            <a:r>
              <a:rPr lang="en-US" sz="1700"/>
              <a:t>Writing and voting on laws </a:t>
            </a:r>
          </a:p>
          <a:p>
            <a:pPr>
              <a:lnSpc>
                <a:spcPct val="100000"/>
              </a:lnSpc>
            </a:pPr>
            <a:r>
              <a:rPr lang="en-US" sz="1700"/>
              <a:t>Approval the federal budget aka power of the purse</a:t>
            </a:r>
          </a:p>
          <a:p>
            <a:pPr>
              <a:lnSpc>
                <a:spcPct val="100000"/>
              </a:lnSpc>
            </a:pPr>
            <a:r>
              <a:rPr lang="en-US" sz="1700"/>
              <a:t>Votes on presidential nominees</a:t>
            </a:r>
          </a:p>
          <a:p>
            <a:pPr>
              <a:lnSpc>
                <a:spcPct val="100000"/>
              </a:lnSpc>
            </a:pPr>
            <a:r>
              <a:rPr lang="en-US" sz="1700"/>
              <a:t>Can declare war</a:t>
            </a:r>
          </a:p>
        </p:txBody>
      </p:sp>
    </p:spTree>
    <p:extLst>
      <p:ext uri="{BB962C8B-B14F-4D97-AF65-F5344CB8AC3E}">
        <p14:creationId xmlns:p14="http://schemas.microsoft.com/office/powerpoint/2010/main" val="80299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B09DC-5660-E4DB-3190-7654EE04F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/>
              <a:t>Judicial Branch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group of people in black robes&#10;&#10;AI-generated content may be incorrect.">
            <a:extLst>
              <a:ext uri="{FF2B5EF4-FFF2-40B4-BE49-F238E27FC236}">
                <a16:creationId xmlns:a16="http://schemas.microsoft.com/office/drawing/2014/main" id="{570DE5BD-DDCB-920F-0F35-C40425119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2458495"/>
            <a:ext cx="5549902" cy="370455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7D1E-9FA3-92EA-340E-B8D3E4D48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Includes the 9 supreme court justices as the highest ranking court above appeals courts and district courts. Also includes courts at the state levels.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700">
                <a:highlight>
                  <a:srgbClr val="FFFF00"/>
                </a:highlight>
              </a:rPr>
              <a:t>Jobs Include</a:t>
            </a:r>
          </a:p>
          <a:p>
            <a:pPr>
              <a:lnSpc>
                <a:spcPct val="100000"/>
              </a:lnSpc>
            </a:pPr>
            <a:r>
              <a:rPr lang="en-US" sz="1700"/>
              <a:t>Interpreting laws by congress to see if they are constitutional</a:t>
            </a:r>
          </a:p>
          <a:p>
            <a:pPr>
              <a:lnSpc>
                <a:spcPct val="100000"/>
              </a:lnSpc>
            </a:pPr>
            <a:r>
              <a:rPr lang="en-US" sz="1700"/>
              <a:t>Interpreting executive orders to see if they are constitutional</a:t>
            </a:r>
          </a:p>
          <a:p>
            <a:pPr>
              <a:lnSpc>
                <a:spcPct val="100000"/>
              </a:lnSpc>
            </a:pPr>
            <a:r>
              <a:rPr lang="en-US" sz="1700"/>
              <a:t>Mediates disputes between different states or branches of government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1569643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EEF930-6FFB-B8A9-4FD7-2841B041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2507" y="1358671"/>
            <a:ext cx="2843711" cy="149332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/>
              <a:t>How each branch checks each</a:t>
            </a:r>
          </a:p>
        </p:txBody>
      </p:sp>
      <p:pic>
        <p:nvPicPr>
          <p:cNvPr id="4" name="Content Placeholder 3" descr="A diagram of government&#10;&#10;AI-generated content may be incorrect.">
            <a:extLst>
              <a:ext uri="{FF2B5EF4-FFF2-40B4-BE49-F238E27FC236}">
                <a16:creationId xmlns:a16="http://schemas.microsoft.com/office/drawing/2014/main" id="{46B43B1B-0085-2960-3665-09AF0BD2F5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4622"/>
          <a:stretch>
            <a:fillRect/>
          </a:stretch>
        </p:blipFill>
        <p:spPr>
          <a:xfrm>
            <a:off x="-1" y="10"/>
            <a:ext cx="8056345" cy="685799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1172935"/>
            <a:ext cx="265331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3105667"/>
            <a:ext cx="26533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399FA6C9-6DC2-7827-EE13-C04F6F1D4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509" y="3359338"/>
            <a:ext cx="2843711" cy="2862072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4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5977A6-4395-527B-AA2A-AEA39D527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447" y="952499"/>
            <a:ext cx="3571315" cy="13167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/>
              <a:t>The problem with checks and balances?</a:t>
            </a:r>
            <a:br>
              <a:rPr lang="en-US" sz="2200"/>
            </a:br>
            <a:r>
              <a:rPr lang="en-US" sz="2200"/>
              <a:t>- It doesn’t really exist</a:t>
            </a:r>
          </a:p>
        </p:txBody>
      </p:sp>
      <p:pic>
        <p:nvPicPr>
          <p:cNvPr id="5" name="Picture 4" descr="A movie cover with a person in a suit&#10;&#10;AI-generated content may be incorrect.">
            <a:extLst>
              <a:ext uri="{FF2B5EF4-FFF2-40B4-BE49-F238E27FC236}">
                <a16:creationId xmlns:a16="http://schemas.microsoft.com/office/drawing/2014/main" id="{8438C157-50A4-D9BA-22F9-66CEA2DBE8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987"/>
          <a:stretch>
            <a:fillRect/>
          </a:stretch>
        </p:blipFill>
        <p:spPr>
          <a:xfrm>
            <a:off x="1674497" y="750176"/>
            <a:ext cx="3276600" cy="5410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9A8EBD-049C-48E6-97ED-C9102D78F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13696" y="722376"/>
            <a:ext cx="15621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78DC552-BB6D-4A42-058F-692642F33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8447" y="2292096"/>
            <a:ext cx="3571315" cy="391344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While checks and balances is written into law, a lot of it is based on a trust system with no way to enforce and counter violations of checks and balances</a:t>
            </a:r>
          </a:p>
        </p:txBody>
      </p:sp>
    </p:spTree>
    <p:extLst>
      <p:ext uri="{BB962C8B-B14F-4D97-AF65-F5344CB8AC3E}">
        <p14:creationId xmlns:p14="http://schemas.microsoft.com/office/powerpoint/2010/main" val="50990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C1D64-AC4A-6CC9-8682-6498CF60C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6001512" cy="13075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Unitary executive  theory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83FD9E-C5A7-96F7-951D-7D292013C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CE387-F81C-DDA1-5B3C-C96F1EFFF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966" y="2223440"/>
            <a:ext cx="5947634" cy="42321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Stems from article 2 of the constitution- gives all executive power in a president</a:t>
            </a:r>
          </a:p>
          <a:p>
            <a:r>
              <a:rPr lang="en-US"/>
              <a:t>Idea that president has the sole authority over the executive branch and can fire any department heads such as federal reserve.</a:t>
            </a:r>
          </a:p>
          <a:p>
            <a:r>
              <a:rPr lang="en-US"/>
              <a:t>More extreme versions of this idea state that the president has the right to defy court orders and has more power with executive orders</a:t>
            </a:r>
          </a:p>
          <a:p>
            <a:r>
              <a:rPr lang="en-US"/>
              <a:t>Since Reagan era, many court ruling  have favored a unitary executive ideology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4" name="Picture 3" descr="A book cover with a person on top of a podium&#10;&#10;AI-generated content may be incorrect.">
            <a:extLst>
              <a:ext uri="{FF2B5EF4-FFF2-40B4-BE49-F238E27FC236}">
                <a16:creationId xmlns:a16="http://schemas.microsoft.com/office/drawing/2014/main" id="{0B5AA6FC-A69D-314B-1C48-F8D7A5B87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7948" y="731520"/>
            <a:ext cx="3595281" cy="542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89969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600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Calisto MT</vt:lpstr>
      <vt:lpstr>Univers Condensed</vt:lpstr>
      <vt:lpstr>ChronicleVTI</vt:lpstr>
      <vt:lpstr>Advancing Checks and Balances</vt:lpstr>
      <vt:lpstr>Historical Origins on philosophical terms</vt:lpstr>
      <vt:lpstr>Origin of American checks and Balances</vt:lpstr>
      <vt:lpstr>Executive Branch </vt:lpstr>
      <vt:lpstr>Legislative branch</vt:lpstr>
      <vt:lpstr>Judicial Branch</vt:lpstr>
      <vt:lpstr>How each branch checks each</vt:lpstr>
      <vt:lpstr>The problem with checks and balances? - It doesn’t really exist</vt:lpstr>
      <vt:lpstr>Unitary executive  theory</vt:lpstr>
      <vt:lpstr>Constitution crisis</vt:lpstr>
      <vt:lpstr>So how can we restore checks and balances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James Dunagan</cp:lastModifiedBy>
  <cp:revision>79</cp:revision>
  <dcterms:created xsi:type="dcterms:W3CDTF">2025-08-23T17:07:06Z</dcterms:created>
  <dcterms:modified xsi:type="dcterms:W3CDTF">2025-10-22T16:22:14Z</dcterms:modified>
</cp:coreProperties>
</file>