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9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oasted coffee beans filling the frame">
            <a:extLst>
              <a:ext uri="{FF2B5EF4-FFF2-40B4-BE49-F238E27FC236}">
                <a16:creationId xmlns:a16="http://schemas.microsoft.com/office/drawing/2014/main" id="{9B07617D-9D71-ADB3-76E4-AC78F8092C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299" r="9057"/>
          <a:stretch/>
        </p:blipFill>
        <p:spPr>
          <a:xfrm>
            <a:off x="0" y="10"/>
            <a:ext cx="914169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46" y="1485331"/>
            <a:ext cx="6858000" cy="3063240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bg1"/>
                </a:solidFill>
                <a:latin typeface="Stencil" pitchFamily="82" charset="77"/>
              </a:rPr>
              <a:t>The Journey of a Coffee Bean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1" name="Rectangle 25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09" y="1223029"/>
            <a:ext cx="5170932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algn="l" defTabSz="91440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dirty="0">
                <a:latin typeface="Britannic Bold" panose="020B0903060703020204" pitchFamily="34" charset="77"/>
              </a:rPr>
              <a:t>Coffee Origin</a:t>
            </a:r>
            <a:br>
              <a:rPr lang="en-US" sz="4000" dirty="0">
                <a:latin typeface="Britannic Bold" panose="020B0903060703020204" pitchFamily="34" charset="77"/>
              </a:rPr>
            </a:br>
            <a:br>
              <a:rPr lang="en-US" sz="4000" dirty="0">
                <a:latin typeface="Britannic Bold" panose="020B0903060703020204" pitchFamily="34" charset="77"/>
              </a:rPr>
            </a:br>
            <a:endParaRPr lang="en-US" sz="4000" dirty="0">
              <a:latin typeface="Britannic Bold" panose="020B0903060703020204" pitchFamily="34" charset="77"/>
            </a:endParaRPr>
          </a:p>
        </p:txBody>
      </p:sp>
      <p:sp>
        <p:nvSpPr>
          <p:cNvPr id="25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93F0EF-6C8F-4926-670E-F2D4105704D0}"/>
              </a:ext>
            </a:extLst>
          </p:cNvPr>
          <p:cNvSpPr txBox="1"/>
          <p:nvPr/>
        </p:nvSpPr>
        <p:spPr>
          <a:xfrm>
            <a:off x="480059" y="2792541"/>
            <a:ext cx="5170932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Baghdad" pitchFamily="2" charset="-78"/>
                <a:cs typeface="Baghdad" pitchFamily="2" charset="-78"/>
              </a:rPr>
              <a:t>Coffee Kaldi, an Ethiopian goat herder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Baghdad" pitchFamily="2" charset="-78"/>
                <a:cs typeface="Baghdad" pitchFamily="2" charset="-78"/>
              </a:rPr>
              <a:t>Coffee comes from the seeds of the coffee cherry.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Baghdad" pitchFamily="2" charset="-78"/>
                <a:cs typeface="Baghdad" pitchFamily="2" charset="-78"/>
              </a:rPr>
              <a:t>The two main species are </a:t>
            </a:r>
            <a:r>
              <a:rPr lang="en-US" sz="1900" b="1" dirty="0">
                <a:effectLst/>
                <a:latin typeface="Baghdad" pitchFamily="2" charset="-78"/>
                <a:cs typeface="Baghdad" pitchFamily="2" charset="-78"/>
              </a:rPr>
              <a:t>Arabica</a:t>
            </a:r>
            <a:r>
              <a:rPr lang="en-US" sz="1900" dirty="0">
                <a:effectLst/>
                <a:latin typeface="Baghdad" pitchFamily="2" charset="-78"/>
                <a:cs typeface="Baghdad" pitchFamily="2" charset="-78"/>
              </a:rPr>
              <a:t> and </a:t>
            </a:r>
            <a:r>
              <a:rPr lang="en-US" sz="1900" b="1" dirty="0">
                <a:effectLst/>
                <a:latin typeface="Baghdad" pitchFamily="2" charset="-78"/>
                <a:cs typeface="Baghdad" pitchFamily="2" charset="-78"/>
              </a:rPr>
              <a:t>Robusta</a:t>
            </a:r>
            <a:r>
              <a:rPr lang="en-US" sz="1900" dirty="0">
                <a:effectLst/>
                <a:latin typeface="Baghdad" pitchFamily="2" charset="-78"/>
                <a:cs typeface="Baghdad" pitchFamily="2" charset="-78"/>
              </a:rPr>
              <a:t>.</a:t>
            </a:r>
            <a:br>
              <a:rPr lang="en-US" sz="1900" dirty="0">
                <a:effectLst/>
                <a:latin typeface="Baghdad" pitchFamily="2" charset="-78"/>
                <a:cs typeface="Baghdad" pitchFamily="2" charset="-78"/>
              </a:rPr>
            </a:br>
            <a:endParaRPr lang="en-US" sz="1900" dirty="0">
              <a:latin typeface="Baghdad" pitchFamily="2" charset="-78"/>
              <a:cs typeface="Baghdad" pitchFamily="2" charset="-78"/>
            </a:endParaRPr>
          </a:p>
        </p:txBody>
      </p:sp>
      <p:pic>
        <p:nvPicPr>
          <p:cNvPr id="24" name="Picture 23" descr="A person holding a handful of coffee beans&#10;&#10;AI-generated content may be incorrect.">
            <a:extLst>
              <a:ext uri="{FF2B5EF4-FFF2-40B4-BE49-F238E27FC236}">
                <a16:creationId xmlns:a16="http://schemas.microsoft.com/office/drawing/2014/main" id="{5D04C91C-9D87-734F-F836-439C5ACC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26" y="841946"/>
            <a:ext cx="3041716" cy="238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" name="Picture 224" descr="A close up of a coffee bean&#10;&#10;AI-generated content may be incorrect.">
            <a:extLst>
              <a:ext uri="{FF2B5EF4-FFF2-40B4-BE49-F238E27FC236}">
                <a16:creationId xmlns:a16="http://schemas.microsoft.com/office/drawing/2014/main" id="{B22A5477-65AF-E79F-B376-90415010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54" t="-58385" r="-7417" b="-51774"/>
          <a:stretch/>
        </p:blipFill>
        <p:spPr>
          <a:xfrm>
            <a:off x="6169162" y="3006109"/>
            <a:ext cx="2454381" cy="327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view of the earth from space&#10;&#10;AI-generated content may be incorrect.">
            <a:extLst>
              <a:ext uri="{FF2B5EF4-FFF2-40B4-BE49-F238E27FC236}">
                <a16:creationId xmlns:a16="http://schemas.microsoft.com/office/drawing/2014/main" id="{59B7BF93-97ED-775C-F57D-10EED0B4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0333" r="2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5" y="728906"/>
            <a:ext cx="7344354" cy="20570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ritannic Bold" panose="020B0903060703020204" pitchFamily="34" charset="77"/>
              </a:rPr>
              <a:t>Where It’s Grown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5" y="2957665"/>
            <a:ext cx="7344354" cy="317142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Grown in over 70 countries within the 'Coffee Belt.'</a:t>
            </a:r>
          </a:p>
          <a:p>
            <a:r>
              <a:rPr lang="en-US" sz="1700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Top producers: Brazil, Vietnam, Colombia, Indonesia, Ethiopia.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handful of coffee beans&#10;&#10;AI-generated content may be incorrect.">
            <a:extLst>
              <a:ext uri="{FF2B5EF4-FFF2-40B4-BE49-F238E27FC236}">
                <a16:creationId xmlns:a16="http://schemas.microsoft.com/office/drawing/2014/main" id="{D38DF2C6-E3BC-645A-2458-BFCDC4D2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26" r="13634" b="1"/>
          <a:stretch/>
        </p:blipFill>
        <p:spPr>
          <a:xfrm>
            <a:off x="1889483" y="10"/>
            <a:ext cx="725223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995515" cy="1899912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Britannic Bold" panose="020B0903060703020204" pitchFamily="34" charset="77"/>
              </a:rPr>
              <a:t>Harvesting &amp;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9" y="2427221"/>
            <a:ext cx="4306318" cy="374276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Baghdad" pitchFamily="2" charset="-78"/>
                <a:cs typeface="Baghdad" pitchFamily="2" charset="-78"/>
              </a:rPr>
              <a:t>Handpicked for quality.</a:t>
            </a:r>
          </a:p>
          <a:p>
            <a:r>
              <a:rPr lang="en-US" sz="1700" dirty="0">
                <a:latin typeface="Baghdad" pitchFamily="2" charset="-78"/>
                <a:cs typeface="Baghdad" pitchFamily="2" charset="-78"/>
              </a:rPr>
              <a:t>Two processing methods:</a:t>
            </a:r>
          </a:p>
          <a:p>
            <a:pPr marL="0" indent="0">
              <a:buNone/>
            </a:pPr>
            <a:r>
              <a:rPr lang="en-US" sz="1700" dirty="0">
                <a:latin typeface="Baghdad" pitchFamily="2" charset="-78"/>
                <a:cs typeface="Baghdad" pitchFamily="2" charset="-78"/>
              </a:rPr>
              <a:t>  	Wet: Fruit removed before drying.</a:t>
            </a:r>
          </a:p>
          <a:p>
            <a:pPr marL="0" indent="0">
              <a:buNone/>
            </a:pPr>
            <a:r>
              <a:rPr lang="en-US" sz="1700" dirty="0">
                <a:latin typeface="Baghdad" pitchFamily="2" charset="-78"/>
                <a:cs typeface="Baghdad" pitchFamily="2" charset="-78"/>
              </a:rPr>
              <a:t>	Dry: Whole cherry dried first.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ful of coffee beans in hands&#10;&#10;AI-generated content may be incorrect.">
            <a:extLst>
              <a:ext uri="{FF2B5EF4-FFF2-40B4-BE49-F238E27FC236}">
                <a16:creationId xmlns:a16="http://schemas.microsoft.com/office/drawing/2014/main" id="{614D7409-5970-C62B-D40D-141903399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57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4" y="-155045"/>
            <a:ext cx="8103521" cy="1807305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Britannic Bold" panose="020B0903060703020204" pitchFamily="34" charset="77"/>
              </a:rPr>
              <a:t>Drying, Milling, and Exporting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DBD16A-AD71-45F0-10D1-B9CD98DDA013}"/>
              </a:ext>
            </a:extLst>
          </p:cNvPr>
          <p:cNvSpPr txBox="1">
            <a:spLocks/>
          </p:cNvSpPr>
          <p:nvPr/>
        </p:nvSpPr>
        <p:spPr>
          <a:xfrm>
            <a:off x="265683" y="2082012"/>
            <a:ext cx="4683246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Baghdad" pitchFamily="2" charset="-78"/>
                <a:cs typeface="Baghdad" pitchFamily="2" charset="-78"/>
              </a:rPr>
              <a:t>Dried to 10-12% moisture.</a:t>
            </a:r>
          </a:p>
          <a:p>
            <a:r>
              <a:rPr lang="en-US" sz="2400" dirty="0">
                <a:latin typeface="Baghdad" pitchFamily="2" charset="-78"/>
                <a:cs typeface="Baghdad" pitchFamily="2" charset="-78"/>
              </a:rPr>
              <a:t>Hulled, sorted, and exported as green coffee beans.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60770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Britannic Bold" panose="020B0903060703020204" pitchFamily="34" charset="77"/>
              </a:rPr>
              <a:t>Roasting, Grinding, and Brewing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5" y="2194102"/>
            <a:ext cx="4930463" cy="3908585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Baghdad" pitchFamily="2" charset="-78"/>
                <a:cs typeface="Baghdad" pitchFamily="2" charset="-78"/>
              </a:rPr>
              <a:t> Roasting: 180°C to 240°C.</a:t>
            </a:r>
          </a:p>
          <a:p>
            <a:r>
              <a:rPr lang="en-US" sz="1700" dirty="0">
                <a:latin typeface="Baghdad" pitchFamily="2" charset="-78"/>
                <a:cs typeface="Baghdad" pitchFamily="2" charset="-78"/>
              </a:rPr>
              <a:t> Grinding: Fine for espresso, Medium for drip, Coarse for French press.</a:t>
            </a:r>
          </a:p>
          <a:p>
            <a:r>
              <a:rPr lang="en-US" sz="1700" dirty="0">
                <a:latin typeface="Baghdad" pitchFamily="2" charset="-78"/>
                <a:cs typeface="Baghdad" pitchFamily="2" charset="-78"/>
              </a:rPr>
              <a:t> Brewing: Drip, Espresso, French press, Pour-over.</a:t>
            </a:r>
          </a:p>
        </p:txBody>
      </p:sp>
      <p:pic>
        <p:nvPicPr>
          <p:cNvPr id="5" name="Picture 4" descr="A machine with smoke coming out of it&#10;&#10;AI-generated content may be incorrect.">
            <a:extLst>
              <a:ext uri="{FF2B5EF4-FFF2-40B4-BE49-F238E27FC236}">
                <a16:creationId xmlns:a16="http://schemas.microsoft.com/office/drawing/2014/main" id="{70FBFDF4-A8E0-4D2C-60F5-07E44385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85" y="1505733"/>
            <a:ext cx="2180230" cy="387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39" y="-3572545"/>
            <a:ext cx="6818639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kern="1200" dirty="0">
                <a:solidFill>
                  <a:schemeClr val="tx1"/>
                </a:solidFill>
                <a:latin typeface="Britannic Bold" panose="020B0903060703020204" pitchFamily="34" charset="77"/>
              </a:rPr>
              <a:t>Global Coffee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39" y="2763055"/>
            <a:ext cx="3465438" cy="77549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kern="1200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Over 2.25 billion cups consumed daily worldwide.</a:t>
            </a:r>
          </a:p>
        </p:txBody>
      </p:sp>
      <p:pic>
        <p:nvPicPr>
          <p:cNvPr id="5" name="Picture 4" descr="A cartoon of a dog holding a cup&#10;&#10;AI-generated content may be incorrect.">
            <a:extLst>
              <a:ext uri="{FF2B5EF4-FFF2-40B4-BE49-F238E27FC236}">
                <a16:creationId xmlns:a16="http://schemas.microsoft.com/office/drawing/2014/main" id="{6DD67338-560D-10E3-5D69-5B779EF7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89" y="1575645"/>
            <a:ext cx="3706710" cy="3706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>
                <a:latin typeface="Britannic Bold" panose="020B0903060703020204" pitchFamily="34" charset="77"/>
              </a:rPr>
              <a:t>How Coffee Is Useful for Us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r>
              <a:rPr lang="en-US" sz="1900" dirty="0">
                <a:latin typeface="Baghdad" pitchFamily="2" charset="-78"/>
                <a:cs typeface="Baghdad" pitchFamily="2" charset="-78"/>
              </a:rPr>
              <a:t> Improves alertness and focus.</a:t>
            </a:r>
          </a:p>
          <a:p>
            <a:r>
              <a:rPr lang="en-US" sz="1900" dirty="0">
                <a:latin typeface="Baghdad" pitchFamily="2" charset="-78"/>
                <a:cs typeface="Baghdad" pitchFamily="2" charset="-78"/>
              </a:rPr>
              <a:t> Boosts physical performance.</a:t>
            </a:r>
          </a:p>
          <a:p>
            <a:r>
              <a:rPr lang="en-US" sz="1900" dirty="0">
                <a:latin typeface="Baghdad" pitchFamily="2" charset="-78"/>
                <a:cs typeface="Baghdad" pitchFamily="2" charset="-78"/>
              </a:rPr>
              <a:t> Rich in antioxidants.</a:t>
            </a:r>
          </a:p>
          <a:p>
            <a:r>
              <a:rPr lang="en-US" sz="1900" dirty="0">
                <a:latin typeface="Baghdad" pitchFamily="2" charset="-78"/>
                <a:cs typeface="Baghdad" pitchFamily="2" charset="-78"/>
              </a:rPr>
              <a:t> Supports mental health.</a:t>
            </a:r>
          </a:p>
          <a:p>
            <a:r>
              <a:rPr lang="en-US" sz="1900" dirty="0">
                <a:latin typeface="Baghdad" pitchFamily="2" charset="-78"/>
                <a:cs typeface="Baghdad" pitchFamily="2" charset="-78"/>
              </a:rPr>
              <a:t> Has social and cultural significance.</a:t>
            </a:r>
          </a:p>
        </p:txBody>
      </p:sp>
      <p:pic>
        <p:nvPicPr>
          <p:cNvPr id="5" name="Picture 4" descr="A coffee beans and coffee powder in the shape of a brain&#10;&#10;AI-generated content may be incorrect.">
            <a:extLst>
              <a:ext uri="{FF2B5EF4-FFF2-40B4-BE49-F238E27FC236}">
                <a16:creationId xmlns:a16="http://schemas.microsoft.com/office/drawing/2014/main" id="{041DFB51-F26A-7693-7FA1-79F56FBC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8" r="26639" b="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56495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0F450-DA13-E683-7F01-FED048C7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600"/>
            <a:ext cx="3588597" cy="1330840"/>
          </a:xfrm>
        </p:spPr>
        <p:txBody>
          <a:bodyPr>
            <a:normAutofit/>
          </a:bodyPr>
          <a:lstStyle/>
          <a:p>
            <a:r>
              <a:rPr lang="en-US" b="1" dirty="0">
                <a:latin typeface="Britannic Bold" panose="020B0903060703020204" pitchFamily="34" charset="77"/>
              </a:rPr>
              <a:t>Conclusion</a:t>
            </a:r>
            <a:endParaRPr lang="en-US" dirty="0">
              <a:latin typeface="Britannic Bold" panose="020B09030607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DAD9-DF8B-D1A0-EF5A-265D3CEC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28" y="2089399"/>
            <a:ext cx="3750997" cy="3908585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Baghdad" pitchFamily="2" charset="-78"/>
                <a:cs typeface="Baghdad" pitchFamily="2" charset="-78"/>
              </a:rPr>
              <a:t>Coffee goes through farming, processing, roasting, and brewing.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>
              <a:latin typeface="Baghdad" pitchFamily="2" charset="-78"/>
              <a:cs typeface="Baghdad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Baghdad" pitchFamily="2" charset="-78"/>
                <a:cs typeface="Baghdad" pitchFamily="2" charset="-78"/>
              </a:rPr>
              <a:t>It boosts </a:t>
            </a:r>
            <a:r>
              <a:rPr lang="en-US" sz="1700" b="1" dirty="0">
                <a:latin typeface="Baghdad" pitchFamily="2" charset="-78"/>
                <a:cs typeface="Baghdad" pitchFamily="2" charset="-78"/>
              </a:rPr>
              <a:t>alertness</a:t>
            </a:r>
            <a:r>
              <a:rPr lang="en-US" sz="1700" dirty="0">
                <a:latin typeface="Baghdad" pitchFamily="2" charset="-78"/>
                <a:cs typeface="Baghdad" pitchFamily="2" charset="-78"/>
              </a:rPr>
              <a:t>, contains </a:t>
            </a:r>
            <a:r>
              <a:rPr lang="en-US" sz="1700" b="1" dirty="0">
                <a:latin typeface="Baghdad" pitchFamily="2" charset="-78"/>
                <a:cs typeface="Baghdad" pitchFamily="2" charset="-78"/>
              </a:rPr>
              <a:t>antioxidants</a:t>
            </a:r>
            <a:r>
              <a:rPr lang="en-US" sz="1700" dirty="0">
                <a:latin typeface="Baghdad" pitchFamily="2" charset="-78"/>
                <a:cs typeface="Baghdad" pitchFamily="2" charset="-78"/>
              </a:rPr>
              <a:t>, and supports </a:t>
            </a:r>
            <a:r>
              <a:rPr lang="en-US" sz="1700" b="1" dirty="0">
                <a:latin typeface="Baghdad" pitchFamily="2" charset="-78"/>
                <a:cs typeface="Baghdad" pitchFamily="2" charset="-78"/>
              </a:rPr>
              <a:t>mental health</a:t>
            </a:r>
            <a:r>
              <a:rPr lang="en-US" sz="1700" dirty="0">
                <a:latin typeface="Baghdad" pitchFamily="2" charset="-78"/>
                <a:cs typeface="Baghdad" pitchFamily="2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>
              <a:latin typeface="Baghdad" pitchFamily="2" charset="-78"/>
              <a:cs typeface="Baghdad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Baghdad" pitchFamily="2" charset="-78"/>
                <a:cs typeface="Baghdad" pitchFamily="2" charset="-78"/>
              </a:rPr>
              <a:t>Coffee is a major </a:t>
            </a:r>
            <a:r>
              <a:rPr lang="en-US" sz="1700" b="1" dirty="0">
                <a:latin typeface="Baghdad" pitchFamily="2" charset="-78"/>
                <a:cs typeface="Baghdad" pitchFamily="2" charset="-78"/>
              </a:rPr>
              <a:t>global commodity</a:t>
            </a:r>
            <a:r>
              <a:rPr lang="en-US" sz="1700" dirty="0">
                <a:latin typeface="Baghdad" pitchFamily="2" charset="-78"/>
                <a:cs typeface="Baghdad" pitchFamily="2" charset="-78"/>
              </a:rPr>
              <a:t> with cultural and social significance.</a:t>
            </a:r>
          </a:p>
          <a:p>
            <a:endParaRPr lang="en-US" sz="1700" dirty="0">
              <a:latin typeface="Baghdad" pitchFamily="2" charset="-78"/>
              <a:cs typeface="Baghdad" pitchFamily="2" charset="-78"/>
            </a:endParaRPr>
          </a:p>
        </p:txBody>
      </p:sp>
      <p:pic>
        <p:nvPicPr>
          <p:cNvPr id="5" name="Picture 4" descr="A thank you coffee cup&#10;&#10;AI-generated content may be incorrect.">
            <a:extLst>
              <a:ext uri="{FF2B5EF4-FFF2-40B4-BE49-F238E27FC236}">
                <a16:creationId xmlns:a16="http://schemas.microsoft.com/office/drawing/2014/main" id="{AC50BCA3-62CA-25CB-F702-C94AD0C6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457" y="2263097"/>
            <a:ext cx="3553238" cy="23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5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222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Baghdad</vt:lpstr>
      <vt:lpstr>Britannic Bold</vt:lpstr>
      <vt:lpstr>Calibri</vt:lpstr>
      <vt:lpstr>Stencil</vt:lpstr>
      <vt:lpstr>Office Theme</vt:lpstr>
      <vt:lpstr>The Journey of a Coffee Bean</vt:lpstr>
      <vt:lpstr>Coffee Origin  </vt:lpstr>
      <vt:lpstr>Where It’s Grown</vt:lpstr>
      <vt:lpstr>Harvesting &amp; Processing</vt:lpstr>
      <vt:lpstr>Drying, Milling, and Exporting</vt:lpstr>
      <vt:lpstr>Roasting, Grinding, and Brewing</vt:lpstr>
      <vt:lpstr>Global Coffee Consumption</vt:lpstr>
      <vt:lpstr>How Coffee Is Useful for Us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a Coffee Bean</dc:title>
  <dc:subject/>
  <dc:creator>Maw</dc:creator>
  <cp:keywords/>
  <dc:description>generated using python-pptx</dc:description>
  <cp:lastModifiedBy>boom sneaker</cp:lastModifiedBy>
  <cp:revision>6</cp:revision>
  <dcterms:created xsi:type="dcterms:W3CDTF">2013-01-27T09:14:16Z</dcterms:created>
  <dcterms:modified xsi:type="dcterms:W3CDTF">2025-04-08T15:26:42Z</dcterms:modified>
  <cp:category/>
</cp:coreProperties>
</file>