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72" r:id="rId5"/>
    <p:sldId id="268" r:id="rId6"/>
    <p:sldId id="262" r:id="rId7"/>
    <p:sldId id="274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FC484-529E-460B-B1C6-7BD21F3E07D2}" v="44" dt="2025-04-17T19:34:46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560" autoAdjust="0"/>
  </p:normalViewPr>
  <p:slideViewPr>
    <p:cSldViewPr snapToGrid="0">
      <p:cViewPr varScale="1">
        <p:scale>
          <a:sx n="102" d="100"/>
          <a:sy n="102" d="100"/>
        </p:scale>
        <p:origin x="992" y="168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580E-BB12-458A-8A67-A4E85A97E57A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5773-E831-40C3-B08E-FE9BDAA69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255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Ethical Moment: Harvesting Old-growth Forests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600243-42CA-42D2-A56A-C6924D2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876" y="5116529"/>
            <a:ext cx="2948684" cy="9554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Alex Stahl</a:t>
            </a:r>
          </a:p>
        </p:txBody>
      </p:sp>
      <p:pic>
        <p:nvPicPr>
          <p:cNvPr id="8" name="Picture Placeholder 7" descr="A picture containing trees, outdoor, forest, nature, mist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024" y="0"/>
            <a:ext cx="7808976" cy="6858000"/>
          </a:xfrm>
        </p:spPr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39E1-00A2-4A36-B095-E065A6DE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/>
          <a:lstStyle/>
          <a:p>
            <a:r>
              <a:rPr lang="en-US" dirty="0"/>
              <a:t>What are old-growth forests?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54E3C-306E-4FC5-A69F-6423F774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>
            <a:normAutofit fontScale="92500"/>
          </a:bodyPr>
          <a:lstStyle/>
          <a:p>
            <a:r>
              <a:rPr lang="en-US" dirty="0"/>
              <a:t>Old, large trees: ages from 100’s to 1000’s of years</a:t>
            </a:r>
          </a:p>
          <a:p>
            <a:r>
              <a:rPr lang="en-US" dirty="0"/>
              <a:t>Complex Structure: varying sizes, canopy layers</a:t>
            </a:r>
          </a:p>
          <a:p>
            <a:r>
              <a:rPr lang="en-US" dirty="0"/>
              <a:t>Dead wood: has decaying wood, vital for habitat</a:t>
            </a:r>
          </a:p>
          <a:p>
            <a:r>
              <a:rPr lang="en-US" dirty="0"/>
              <a:t>Rich biodiversity: high variety of species</a:t>
            </a:r>
          </a:p>
          <a:p>
            <a:r>
              <a:rPr lang="en-US" dirty="0"/>
              <a:t>Untouched: no logging or any human disturbance </a:t>
            </a:r>
          </a:p>
        </p:txBody>
      </p:sp>
      <p:pic>
        <p:nvPicPr>
          <p:cNvPr id="9" name="Picture Placeholder 8" descr="Close up picture of tree rings">
            <a:extLst>
              <a:ext uri="{FF2B5EF4-FFF2-40B4-BE49-F238E27FC236}">
                <a16:creationId xmlns:a16="http://schemas.microsoft.com/office/drawing/2014/main" id="{072D25A5-89BE-44C4-B28D-DA5455752A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512" y="4142232"/>
            <a:ext cx="2606040" cy="2075688"/>
          </a:xfrm>
        </p:spPr>
      </p:pic>
      <p:pic>
        <p:nvPicPr>
          <p:cNvPr id="11" name="Picture Placeholder 10" descr="A close up of a green tree branch with a baby pine cone">
            <a:extLst>
              <a:ext uri="{FF2B5EF4-FFF2-40B4-BE49-F238E27FC236}">
                <a16:creationId xmlns:a16="http://schemas.microsoft.com/office/drawing/2014/main" id="{29ECE34D-620F-4312-BB89-40BCDBDB25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041" y="4142232"/>
            <a:ext cx="2606040" cy="2075688"/>
          </a:xfrm>
        </p:spPr>
      </p:pic>
      <p:pic>
        <p:nvPicPr>
          <p:cNvPr id="13" name="Picture Placeholder 12" descr="A close-up of tree bark">
            <a:extLst>
              <a:ext uri="{FF2B5EF4-FFF2-40B4-BE49-F238E27FC236}">
                <a16:creationId xmlns:a16="http://schemas.microsoft.com/office/drawing/2014/main" id="{5C2E09F6-794D-4CBA-A9C6-4460C18FC39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9921" y="4142232"/>
            <a:ext cx="2606040" cy="2075688"/>
          </a:xfrm>
        </p:spPr>
      </p:pic>
      <p:pic>
        <p:nvPicPr>
          <p:cNvPr id="15" name="Picture Placeholder 14" descr="A close up of a green tree branch">
            <a:extLst>
              <a:ext uri="{FF2B5EF4-FFF2-40B4-BE49-F238E27FC236}">
                <a16:creationId xmlns:a16="http://schemas.microsoft.com/office/drawing/2014/main" id="{4A4FF327-FD26-47EF-A265-02A0BB3793C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3100" y="4142232"/>
            <a:ext cx="2606040" cy="2075688"/>
          </a:xfrm>
        </p:spPr>
      </p:pic>
    </p:spTree>
    <p:extLst>
      <p:ext uri="{BB962C8B-B14F-4D97-AF65-F5344CB8AC3E}">
        <p14:creationId xmlns:p14="http://schemas.microsoft.com/office/powerpoint/2010/main" val="131723133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E88BB9-5E8A-474F-B7C0-BC6738C2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687" y="1001179"/>
            <a:ext cx="10515600" cy="899783"/>
          </a:xfrm>
        </p:spPr>
        <p:txBody>
          <a:bodyPr/>
          <a:lstStyle/>
          <a:p>
            <a:r>
              <a:rPr lang="en-US" dirty="0"/>
              <a:t>Pros of Harvest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26331C6E-6EC6-4BCA-90FC-D61437684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164" y="1900962"/>
            <a:ext cx="10112375" cy="195421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dirty="0"/>
              <a:t>Economic Benefit – creates jobs for timber/paper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Durable Resources – high quality, strong wood for the market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/>
              <a:t>Forest Management?? – potentially improves forest health/lowers forest fires (very debatable for old-growth)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  <p:pic>
        <p:nvPicPr>
          <p:cNvPr id="13" name="Picture Placeholder 12" descr="A picture containing tree, outdoor, forest, nature">
            <a:extLst>
              <a:ext uri="{FF2B5EF4-FFF2-40B4-BE49-F238E27FC236}">
                <a16:creationId xmlns:a16="http://schemas.microsoft.com/office/drawing/2014/main" id="{28CD82BD-20D4-4910-9A71-4B534FCE62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160520"/>
            <a:ext cx="4067175" cy="2697480"/>
          </a:xfrm>
        </p:spPr>
      </p:pic>
      <p:pic>
        <p:nvPicPr>
          <p:cNvPr id="15" name="Picture Placeholder 14" descr="A close up of leaves with water droplets ">
            <a:extLst>
              <a:ext uri="{FF2B5EF4-FFF2-40B4-BE49-F238E27FC236}">
                <a16:creationId xmlns:a16="http://schemas.microsoft.com/office/drawing/2014/main" id="{34C758CA-99BE-4230-9424-008948EC32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75" y="4160520"/>
            <a:ext cx="4133088" cy="2697480"/>
          </a:xfrm>
        </p:spPr>
      </p:pic>
      <p:pic>
        <p:nvPicPr>
          <p:cNvPr id="17" name="Picture Placeholder 16" descr="A close up of a green tree branch">
            <a:extLst>
              <a:ext uri="{FF2B5EF4-FFF2-40B4-BE49-F238E27FC236}">
                <a16:creationId xmlns:a16="http://schemas.microsoft.com/office/drawing/2014/main" id="{B0A1EFCE-676C-4616-ABD3-11F042604A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3024" y="4160520"/>
            <a:ext cx="4005072" cy="2697480"/>
          </a:xfrm>
        </p:spPr>
      </p:pic>
    </p:spTree>
    <p:extLst>
      <p:ext uri="{BB962C8B-B14F-4D97-AF65-F5344CB8AC3E}">
        <p14:creationId xmlns:p14="http://schemas.microsoft.com/office/powerpoint/2010/main" val="3281439690"/>
      </p:ext>
    </p:extLst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B81330-A59C-4CCA-93EA-79083C568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" y="640080"/>
            <a:ext cx="6567686" cy="589966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Cons of Harvest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F317163-C483-40FC-8872-773FA60DB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1386899"/>
            <a:ext cx="9312483" cy="1774589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romanUcPeriod"/>
            </a:pPr>
            <a:r>
              <a:rPr lang="en-US" sz="2200" dirty="0"/>
              <a:t>Ecological Damage – irreversible loss of habitats and species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200" dirty="0"/>
              <a:t>Impacts Climate –releases stored carbon and methane</a:t>
            </a:r>
          </a:p>
          <a:p>
            <a:pPr marL="514350" indent="-514350" algn="l">
              <a:buFont typeface="+mj-lt"/>
              <a:buAutoNum type="romanUcPeriod"/>
            </a:pPr>
            <a:r>
              <a:rPr lang="en-US" sz="2200" dirty="0"/>
              <a:t>Cultural/Environmental Significance – important to communities </a:t>
            </a:r>
          </a:p>
          <a:p>
            <a:pPr marL="514350" indent="-514350" algn="l">
              <a:buFont typeface="+mj-lt"/>
              <a:buAutoNum type="romanUcPeriod"/>
            </a:pPr>
            <a:endParaRPr lang="en-US" dirty="0"/>
          </a:p>
        </p:txBody>
      </p:sp>
      <p:pic>
        <p:nvPicPr>
          <p:cNvPr id="10" name="Picture Placeholder 9" descr="Close up picture of tree rings">
            <a:extLst>
              <a:ext uri="{FF2B5EF4-FFF2-40B4-BE49-F238E27FC236}">
                <a16:creationId xmlns:a16="http://schemas.microsoft.com/office/drawing/2014/main" id="{48765F05-80B5-4B6A-BBB4-6BF3882823F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368" y="3317132"/>
            <a:ext cx="5321808" cy="3154680"/>
          </a:xfrm>
        </p:spPr>
      </p:pic>
      <p:pic>
        <p:nvPicPr>
          <p:cNvPr id="12" name="Picture Placeholder 11" descr="A picture containing trees, outdoor, forest, nature, mist">
            <a:extLst>
              <a:ext uri="{FF2B5EF4-FFF2-40B4-BE49-F238E27FC236}">
                <a16:creationId xmlns:a16="http://schemas.microsoft.com/office/drawing/2014/main" id="{D02C0205-A11E-4DF2-B9A8-C616DB7216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7920" y="3317130"/>
            <a:ext cx="5321808" cy="3154681"/>
          </a:xfrm>
        </p:spPr>
      </p:pic>
    </p:spTree>
    <p:extLst>
      <p:ext uri="{BB962C8B-B14F-4D97-AF65-F5344CB8AC3E}">
        <p14:creationId xmlns:p14="http://schemas.microsoft.com/office/powerpoint/2010/main" val="86743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E449-E96C-4E0E-A449-9E0701A9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>
            <a:normAutofit fontScale="90000"/>
          </a:bodyPr>
          <a:lstStyle/>
          <a:p>
            <a:r>
              <a:rPr lang="en-US" dirty="0"/>
              <a:t>Thoughts? What would you decide?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F7967-21CD-4D4E-A475-5040D50F9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" name="Picture Placeholder 5" descr="forest">
            <a:extLst>
              <a:ext uri="{FF2B5EF4-FFF2-40B4-BE49-F238E27FC236}">
                <a16:creationId xmlns:a16="http://schemas.microsoft.com/office/drawing/2014/main" id="{474772FB-EF5F-44F3-8C06-F39CA59EF5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175" y="0"/>
            <a:ext cx="7616825" cy="6858000"/>
          </a:xfrm>
        </p:spPr>
      </p:pic>
    </p:spTree>
    <p:extLst>
      <p:ext uri="{BB962C8B-B14F-4D97-AF65-F5344CB8AC3E}">
        <p14:creationId xmlns:p14="http://schemas.microsoft.com/office/powerpoint/2010/main" val="1528177044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_Win32_JB_SL_v2.potx" id="{3FE2ADD4-A665-4FB8-B8C0-7CA1C57550A1}" vid="{0ED6AE89-9D72-42A2-A52F-A4B3C658E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506F55-A469-454B-8FCA-6F8BCF9DAA6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37</TotalTime>
  <Words>134</Words>
  <Application>Microsoft Macintosh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Dante</vt:lpstr>
      <vt:lpstr>PineVTI</vt:lpstr>
      <vt:lpstr>Ethical Moment: Harvesting Old-growth Forests</vt:lpstr>
      <vt:lpstr>What are old-growth forests?</vt:lpstr>
      <vt:lpstr>Pros of Harvest</vt:lpstr>
      <vt:lpstr>Cons of Harvest</vt:lpstr>
      <vt:lpstr>Thoughts? What would you decide?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 Stahl</dc:creator>
  <cp:lastModifiedBy>James Dunagan</cp:lastModifiedBy>
  <cp:revision>2</cp:revision>
  <dcterms:created xsi:type="dcterms:W3CDTF">2025-04-17T18:58:05Z</dcterms:created>
  <dcterms:modified xsi:type="dcterms:W3CDTF">2025-04-22T18:19:32Z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