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KG Primary Penmanship" panose="02000506000000020003" pitchFamily="2" charset="77"/>
      <p:regular r:id="rId10"/>
    </p:embeddedFont>
    <p:embeddedFont>
      <p:font typeface="Poppins" pitchFamily="2" charset="77"/>
      <p:regular r:id="rId11"/>
      <p:bold r:id="rId12"/>
      <p:italic r:id="rId13"/>
      <p:boldItalic r:id="rId14"/>
    </p:embeddedFont>
    <p:embeddedFont>
      <p:font typeface="Wedges" panose="020005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B2FE5-9114-C044-AA05-5C2001126F90}" v="26" dt="2025-03-17T19:19:25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68" d="100"/>
          <a:sy n="68" d="100"/>
        </p:scale>
        <p:origin x="100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hyperlink" Target="https://www.youtube.com/watch?v=R3fBuZZMG-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3.svg"/><Relationship Id="rId4" Type="http://schemas.openxmlformats.org/officeDocument/2006/relationships/image" Target="../media/image4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ons.nfl.com/inside-football-ops/inclusion/nfl-womens-forum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R3fBuZZMG-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exsci.cuchicago.edu/11-female-coaches-who-made-hi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01238">
            <a:off x="13355979" y="-1304365"/>
            <a:ext cx="4149049" cy="7481892"/>
          </a:xfrm>
          <a:custGeom>
            <a:avLst/>
            <a:gdLst/>
            <a:ahLst/>
            <a:cxnLst/>
            <a:rect l="l" t="t" r="r" b="b"/>
            <a:pathLst>
              <a:path w="4149049" h="7481892">
                <a:moveTo>
                  <a:pt x="0" y="0"/>
                </a:moveTo>
                <a:lnTo>
                  <a:pt x="4149049" y="0"/>
                </a:lnTo>
                <a:lnTo>
                  <a:pt x="4149049" y="7481892"/>
                </a:lnTo>
                <a:lnTo>
                  <a:pt x="0" y="74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5693" y="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0" y="0"/>
                </a:moveTo>
                <a:lnTo>
                  <a:pt x="3591381" y="0"/>
                </a:lnTo>
                <a:lnTo>
                  <a:pt x="3591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545688" y="2057400"/>
            <a:ext cx="2005685" cy="1211586"/>
          </a:xfrm>
          <a:custGeom>
            <a:avLst/>
            <a:gdLst/>
            <a:ahLst/>
            <a:cxnLst/>
            <a:rect l="l" t="t" r="r" b="b"/>
            <a:pathLst>
              <a:path w="2005685" h="1211586">
                <a:moveTo>
                  <a:pt x="0" y="0"/>
                </a:moveTo>
                <a:lnTo>
                  <a:pt x="2005685" y="0"/>
                </a:lnTo>
                <a:lnTo>
                  <a:pt x="2005685" y="1211586"/>
                </a:lnTo>
                <a:lnTo>
                  <a:pt x="0" y="121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477909" y="8046714"/>
            <a:ext cx="2005685" cy="1211586"/>
          </a:xfrm>
          <a:custGeom>
            <a:avLst/>
            <a:gdLst/>
            <a:ahLst/>
            <a:cxnLst/>
            <a:rect l="l" t="t" r="r" b="b"/>
            <a:pathLst>
              <a:path w="2005685" h="1211586">
                <a:moveTo>
                  <a:pt x="0" y="0"/>
                </a:moveTo>
                <a:lnTo>
                  <a:pt x="2005685" y="0"/>
                </a:lnTo>
                <a:lnTo>
                  <a:pt x="2005685" y="1211586"/>
                </a:lnTo>
                <a:lnTo>
                  <a:pt x="0" y="121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807248" y="3441770"/>
            <a:ext cx="8673504" cy="241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16"/>
              </a:lnSpc>
            </a:pPr>
            <a:r>
              <a:rPr lang="en-US" sz="181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WOMEN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10449" y="5655251"/>
            <a:ext cx="7867102" cy="119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6"/>
              </a:lnSpc>
            </a:pPr>
            <a:r>
              <a:rPr lang="en-US" sz="89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IN SPORTS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32055" y="6755824"/>
            <a:ext cx="3023890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NFL Coaching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5321" y="7604124"/>
            <a:ext cx="4577358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2CC"/>
                </a:solidFill>
                <a:latin typeface="Poppins"/>
                <a:ea typeface="Poppins"/>
                <a:cs typeface="Poppins"/>
                <a:sym typeface="Poppins"/>
              </a:rPr>
              <a:t>By: Sophie Navarrete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-45693" y="4114800"/>
            <a:ext cx="2315041" cy="2315041"/>
          </a:xfrm>
          <a:custGeom>
            <a:avLst/>
            <a:gdLst/>
            <a:ahLst/>
            <a:cxnLst/>
            <a:rect l="l" t="t" r="r" b="b"/>
            <a:pathLst>
              <a:path w="2315041" h="2315041">
                <a:moveTo>
                  <a:pt x="0" y="0"/>
                </a:moveTo>
                <a:lnTo>
                  <a:pt x="2315041" y="0"/>
                </a:lnTo>
                <a:lnTo>
                  <a:pt x="2315041" y="2315041"/>
                </a:lnTo>
                <a:lnTo>
                  <a:pt x="0" y="2315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5693" y="5951909"/>
            <a:ext cx="3306391" cy="3306391"/>
          </a:xfrm>
          <a:custGeom>
            <a:avLst/>
            <a:gdLst/>
            <a:ahLst/>
            <a:cxnLst/>
            <a:rect l="l" t="t" r="r" b="b"/>
            <a:pathLst>
              <a:path w="3306391" h="3306391">
                <a:moveTo>
                  <a:pt x="0" y="0"/>
                </a:moveTo>
                <a:lnTo>
                  <a:pt x="3306390" y="0"/>
                </a:lnTo>
                <a:lnTo>
                  <a:pt x="3306390" y="3306391"/>
                </a:lnTo>
                <a:lnTo>
                  <a:pt x="0" y="33063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676141" y="6851074"/>
            <a:ext cx="3744779" cy="3744779"/>
          </a:xfrm>
          <a:custGeom>
            <a:avLst/>
            <a:gdLst/>
            <a:ahLst/>
            <a:cxnLst/>
            <a:rect l="l" t="t" r="r" b="b"/>
            <a:pathLst>
              <a:path w="3744779" h="3744779">
                <a:moveTo>
                  <a:pt x="0" y="0"/>
                </a:moveTo>
                <a:lnTo>
                  <a:pt x="3744778" y="0"/>
                </a:lnTo>
                <a:lnTo>
                  <a:pt x="3744778" y="3744779"/>
                </a:lnTo>
                <a:lnTo>
                  <a:pt x="0" y="3744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41451" y="8267135"/>
            <a:ext cx="2719247" cy="2719247"/>
          </a:xfrm>
          <a:custGeom>
            <a:avLst/>
            <a:gdLst/>
            <a:ahLst/>
            <a:cxnLst/>
            <a:rect l="l" t="t" r="r" b="b"/>
            <a:pathLst>
              <a:path w="2719247" h="2719247">
                <a:moveTo>
                  <a:pt x="0" y="0"/>
                </a:moveTo>
                <a:lnTo>
                  <a:pt x="2719246" y="0"/>
                </a:lnTo>
                <a:lnTo>
                  <a:pt x="2719246" y="2719246"/>
                </a:lnTo>
                <a:lnTo>
                  <a:pt x="0" y="271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4" descr="National Football League - Wikipedia">
            <a:extLst>
              <a:ext uri="{FF2B5EF4-FFF2-40B4-BE49-F238E27FC236}">
                <a16:creationId xmlns:a16="http://schemas.microsoft.com/office/drawing/2014/main" id="{40C52C80-39D1-AE8D-FFCA-84C0CDA1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309" y="8283"/>
            <a:ext cx="1439908" cy="1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1638" y="1146512"/>
            <a:ext cx="11244724" cy="7993976"/>
          </a:xfrm>
          <a:custGeom>
            <a:avLst/>
            <a:gdLst/>
            <a:ahLst/>
            <a:cxnLst/>
            <a:rect l="l" t="t" r="r" b="b"/>
            <a:pathLst>
              <a:path w="11244724" h="7993976">
                <a:moveTo>
                  <a:pt x="0" y="0"/>
                </a:moveTo>
                <a:lnTo>
                  <a:pt x="11244724" y="0"/>
                </a:lnTo>
                <a:lnTo>
                  <a:pt x="11244724" y="7993976"/>
                </a:lnTo>
                <a:lnTo>
                  <a:pt x="0" y="7993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6854" y="711425"/>
            <a:ext cx="1741703" cy="1288861"/>
          </a:xfrm>
          <a:custGeom>
            <a:avLst/>
            <a:gdLst/>
            <a:ahLst/>
            <a:cxnLst/>
            <a:rect l="l" t="t" r="r" b="b"/>
            <a:pathLst>
              <a:path w="1741703" h="1288861">
                <a:moveTo>
                  <a:pt x="0" y="0"/>
                </a:moveTo>
                <a:lnTo>
                  <a:pt x="1741703" y="0"/>
                </a:lnTo>
                <a:lnTo>
                  <a:pt x="1741703" y="1288860"/>
                </a:lnTo>
                <a:lnTo>
                  <a:pt x="0" y="1288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8448" y="8613870"/>
            <a:ext cx="1741703" cy="1288861"/>
          </a:xfrm>
          <a:custGeom>
            <a:avLst/>
            <a:gdLst/>
            <a:ahLst/>
            <a:cxnLst/>
            <a:rect l="l" t="t" r="r" b="b"/>
            <a:pathLst>
              <a:path w="1741703" h="1288861">
                <a:moveTo>
                  <a:pt x="0" y="0"/>
                </a:moveTo>
                <a:lnTo>
                  <a:pt x="1741704" y="0"/>
                </a:lnTo>
                <a:lnTo>
                  <a:pt x="1741704" y="1288860"/>
                </a:lnTo>
                <a:lnTo>
                  <a:pt x="0" y="1288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883912" y="820843"/>
            <a:ext cx="5424251" cy="4068188"/>
          </a:xfrm>
          <a:custGeom>
            <a:avLst/>
            <a:gdLst/>
            <a:ahLst/>
            <a:cxnLst/>
            <a:rect l="l" t="t" r="r" b="b"/>
            <a:pathLst>
              <a:path w="5424251" h="4068188">
                <a:moveTo>
                  <a:pt x="0" y="0"/>
                </a:moveTo>
                <a:lnTo>
                  <a:pt x="5424251" y="0"/>
                </a:lnTo>
                <a:lnTo>
                  <a:pt x="5424251" y="4068188"/>
                </a:lnTo>
                <a:lnTo>
                  <a:pt x="0" y="4068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278791" y="4889031"/>
            <a:ext cx="8058745" cy="4795031"/>
          </a:xfrm>
          <a:custGeom>
            <a:avLst/>
            <a:gdLst/>
            <a:ahLst/>
            <a:cxnLst/>
            <a:rect l="l" t="t" r="r" b="b"/>
            <a:pathLst>
              <a:path w="8058745" h="4795031">
                <a:moveTo>
                  <a:pt x="0" y="0"/>
                </a:moveTo>
                <a:lnTo>
                  <a:pt x="8058745" y="0"/>
                </a:lnTo>
                <a:lnTo>
                  <a:pt x="8058745" y="4795031"/>
                </a:lnTo>
                <a:lnTo>
                  <a:pt x="0" y="47950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413" t="-37468" r="-17713" b="-189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24947" y="4268697"/>
            <a:ext cx="3653844" cy="4871792"/>
          </a:xfrm>
          <a:custGeom>
            <a:avLst/>
            <a:gdLst/>
            <a:ahLst/>
            <a:cxnLst/>
            <a:rect l="l" t="t" r="r" b="b"/>
            <a:pathLst>
              <a:path w="3653844" h="4871792">
                <a:moveTo>
                  <a:pt x="0" y="0"/>
                </a:moveTo>
                <a:lnTo>
                  <a:pt x="3653844" y="0"/>
                </a:lnTo>
                <a:lnTo>
                  <a:pt x="3653844" y="4871791"/>
                </a:lnTo>
                <a:lnTo>
                  <a:pt x="0" y="48717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294604" y="2245901"/>
            <a:ext cx="3964696" cy="5286261"/>
          </a:xfrm>
          <a:custGeom>
            <a:avLst/>
            <a:gdLst/>
            <a:ahLst/>
            <a:cxnLst/>
            <a:rect l="l" t="t" r="r" b="b"/>
            <a:pathLst>
              <a:path w="3964696" h="5286261">
                <a:moveTo>
                  <a:pt x="0" y="0"/>
                </a:moveTo>
                <a:lnTo>
                  <a:pt x="3964696" y="0"/>
                </a:lnTo>
                <a:lnTo>
                  <a:pt x="3964696" y="5286260"/>
                </a:lnTo>
                <a:lnTo>
                  <a:pt x="0" y="52862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00120" y="820843"/>
            <a:ext cx="4337416" cy="4014128"/>
          </a:xfrm>
          <a:custGeom>
            <a:avLst/>
            <a:gdLst/>
            <a:ahLst/>
            <a:cxnLst/>
            <a:rect l="l" t="t" r="r" b="b"/>
            <a:pathLst>
              <a:path w="4337416" h="4014128">
                <a:moveTo>
                  <a:pt x="0" y="0"/>
                </a:moveTo>
                <a:lnTo>
                  <a:pt x="4337416" y="0"/>
                </a:lnTo>
                <a:lnTo>
                  <a:pt x="4337416" y="4014128"/>
                </a:lnTo>
                <a:lnTo>
                  <a:pt x="0" y="401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1016" b="-4107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153" y="2676174"/>
            <a:ext cx="6241427" cy="6571513"/>
            <a:chOff x="0" y="0"/>
            <a:chExt cx="6031041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1041" cy="6350000"/>
            </a:xfrm>
            <a:custGeom>
              <a:avLst/>
              <a:gdLst/>
              <a:ahLst/>
              <a:cxnLst/>
              <a:rect l="l" t="t" r="r" b="b"/>
              <a:pathLst>
                <a:path w="6031041" h="6350000">
                  <a:moveTo>
                    <a:pt x="0" y="1417320"/>
                  </a:moveTo>
                  <a:lnTo>
                    <a:pt x="4904514" y="0"/>
                  </a:lnTo>
                  <a:lnTo>
                    <a:pt x="6031041" y="5400040"/>
                  </a:lnTo>
                  <a:lnTo>
                    <a:pt x="3578784" y="6350000"/>
                  </a:lnTo>
                  <a:lnTo>
                    <a:pt x="1391673" y="6043930"/>
                  </a:lnTo>
                  <a:close/>
                </a:path>
              </a:pathLst>
            </a:custGeom>
            <a:blipFill>
              <a:blip r:embed="rId2"/>
              <a:stretch>
                <a:fillRect l="-2644" r="-26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090419" y="4090813"/>
            <a:ext cx="10988077" cy="465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First woman to coach in the NFL </a:t>
            </a:r>
          </a:p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Arizona Cardinals in 2015 </a:t>
            </a:r>
          </a:p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defensive team (linebackers)</a:t>
            </a:r>
          </a:p>
          <a:p>
            <a:pPr algn="l">
              <a:lnSpc>
                <a:spcPts val="7317"/>
              </a:lnSpc>
              <a:spcBef>
                <a:spcPct val="0"/>
              </a:spcBef>
            </a:pPr>
            <a:endParaRPr lang="en-US" sz="7466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5057735" y="6348748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0" y="0"/>
                </a:moveTo>
                <a:lnTo>
                  <a:pt x="3591381" y="0"/>
                </a:lnTo>
                <a:lnTo>
                  <a:pt x="3591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96801" y="994772"/>
            <a:ext cx="2156625" cy="1062628"/>
          </a:xfrm>
          <a:custGeom>
            <a:avLst/>
            <a:gdLst/>
            <a:ahLst/>
            <a:cxnLst/>
            <a:rect l="l" t="t" r="r" b="b"/>
            <a:pathLst>
              <a:path w="2156625" h="1062628">
                <a:moveTo>
                  <a:pt x="0" y="0"/>
                </a:moveTo>
                <a:lnTo>
                  <a:pt x="2156624" y="0"/>
                </a:lnTo>
                <a:lnTo>
                  <a:pt x="2156624" y="1062628"/>
                </a:lnTo>
                <a:lnTo>
                  <a:pt x="0" y="106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012107" y="7874834"/>
            <a:ext cx="2156625" cy="1062628"/>
          </a:xfrm>
          <a:custGeom>
            <a:avLst/>
            <a:gdLst/>
            <a:ahLst/>
            <a:cxnLst/>
            <a:rect l="l" t="t" r="r" b="b"/>
            <a:pathLst>
              <a:path w="2156625" h="1062628">
                <a:moveTo>
                  <a:pt x="0" y="0"/>
                </a:moveTo>
                <a:lnTo>
                  <a:pt x="2156624" y="0"/>
                </a:lnTo>
                <a:lnTo>
                  <a:pt x="2156624" y="1062628"/>
                </a:lnTo>
                <a:lnTo>
                  <a:pt x="0" y="106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15618" y="7787374"/>
            <a:ext cx="2315041" cy="2315041"/>
          </a:xfrm>
          <a:custGeom>
            <a:avLst/>
            <a:gdLst/>
            <a:ahLst/>
            <a:cxnLst/>
            <a:rect l="l" t="t" r="r" b="b"/>
            <a:pathLst>
              <a:path w="2315041" h="2315041">
                <a:moveTo>
                  <a:pt x="0" y="0"/>
                </a:moveTo>
                <a:lnTo>
                  <a:pt x="2315041" y="0"/>
                </a:lnTo>
                <a:lnTo>
                  <a:pt x="2315041" y="2315041"/>
                </a:lnTo>
                <a:lnTo>
                  <a:pt x="0" y="23150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10449" y="1190625"/>
            <a:ext cx="7867102" cy="232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16"/>
              </a:lnSpc>
              <a:spcBef>
                <a:spcPct val="0"/>
              </a:spcBef>
            </a:pPr>
            <a:r>
              <a:rPr lang="en-US" sz="89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DR. JENNIFER WELTER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153" y="2676174"/>
            <a:ext cx="6241427" cy="6571513"/>
            <a:chOff x="0" y="0"/>
            <a:chExt cx="6031041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31041" cy="6350000"/>
            </a:xfrm>
            <a:custGeom>
              <a:avLst/>
              <a:gdLst/>
              <a:ahLst/>
              <a:cxnLst/>
              <a:rect l="l" t="t" r="r" b="b"/>
              <a:pathLst>
                <a:path w="6031041" h="6350000">
                  <a:moveTo>
                    <a:pt x="0" y="1417320"/>
                  </a:moveTo>
                  <a:lnTo>
                    <a:pt x="4904514" y="0"/>
                  </a:lnTo>
                  <a:lnTo>
                    <a:pt x="6031041" y="5400040"/>
                  </a:lnTo>
                  <a:lnTo>
                    <a:pt x="3578784" y="6350000"/>
                  </a:lnTo>
                  <a:lnTo>
                    <a:pt x="1391673" y="6043930"/>
                  </a:lnTo>
                  <a:close/>
                </a:path>
              </a:pathLst>
            </a:custGeom>
            <a:blipFill>
              <a:blip r:embed="rId2"/>
              <a:stretch>
                <a:fillRect l="-29110" r="-291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090419" y="3660589"/>
            <a:ext cx="10988077" cy="74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First black woman to assistant coach in the NFL </a:t>
            </a:r>
          </a:p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She is the second female assistant coach in the NFL</a:t>
            </a:r>
          </a:p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Carolina Panthers </a:t>
            </a:r>
          </a:p>
          <a:p>
            <a:pPr marL="1611991" lvl="1" indent="-805996" algn="l">
              <a:lnSpc>
                <a:spcPts val="7317"/>
              </a:lnSpc>
              <a:buFont typeface="Arial"/>
              <a:buChar char="•"/>
            </a:pPr>
            <a:r>
              <a:rPr lang="en-US" sz="7466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She made history in 2021</a:t>
            </a:r>
          </a:p>
          <a:p>
            <a:pPr algn="l">
              <a:lnSpc>
                <a:spcPts val="7317"/>
              </a:lnSpc>
            </a:pPr>
            <a:endParaRPr lang="en-US" sz="7466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l">
              <a:lnSpc>
                <a:spcPts val="7317"/>
              </a:lnSpc>
              <a:spcBef>
                <a:spcPct val="0"/>
              </a:spcBef>
            </a:pPr>
            <a:endParaRPr lang="en-US" sz="7466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5057735" y="6348748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0" y="0"/>
                </a:moveTo>
                <a:lnTo>
                  <a:pt x="3591381" y="0"/>
                </a:lnTo>
                <a:lnTo>
                  <a:pt x="3591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96801" y="994772"/>
            <a:ext cx="2156625" cy="1062628"/>
          </a:xfrm>
          <a:custGeom>
            <a:avLst/>
            <a:gdLst/>
            <a:ahLst/>
            <a:cxnLst/>
            <a:rect l="l" t="t" r="r" b="b"/>
            <a:pathLst>
              <a:path w="2156625" h="1062628">
                <a:moveTo>
                  <a:pt x="0" y="0"/>
                </a:moveTo>
                <a:lnTo>
                  <a:pt x="2156624" y="0"/>
                </a:lnTo>
                <a:lnTo>
                  <a:pt x="2156624" y="1062628"/>
                </a:lnTo>
                <a:lnTo>
                  <a:pt x="0" y="106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012107" y="7874834"/>
            <a:ext cx="2156625" cy="1062628"/>
          </a:xfrm>
          <a:custGeom>
            <a:avLst/>
            <a:gdLst/>
            <a:ahLst/>
            <a:cxnLst/>
            <a:rect l="l" t="t" r="r" b="b"/>
            <a:pathLst>
              <a:path w="2156625" h="1062628">
                <a:moveTo>
                  <a:pt x="0" y="0"/>
                </a:moveTo>
                <a:lnTo>
                  <a:pt x="2156624" y="0"/>
                </a:lnTo>
                <a:lnTo>
                  <a:pt x="2156624" y="1062628"/>
                </a:lnTo>
                <a:lnTo>
                  <a:pt x="0" y="106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7605105"/>
            <a:ext cx="3306391" cy="3306391"/>
          </a:xfrm>
          <a:custGeom>
            <a:avLst/>
            <a:gdLst/>
            <a:ahLst/>
            <a:cxnLst/>
            <a:rect l="l" t="t" r="r" b="b"/>
            <a:pathLst>
              <a:path w="3306391" h="3306391">
                <a:moveTo>
                  <a:pt x="0" y="0"/>
                </a:moveTo>
                <a:lnTo>
                  <a:pt x="3306391" y="0"/>
                </a:lnTo>
                <a:lnTo>
                  <a:pt x="3306391" y="3306390"/>
                </a:lnTo>
                <a:lnTo>
                  <a:pt x="0" y="33063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10449" y="1190625"/>
            <a:ext cx="7867102" cy="232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16"/>
              </a:lnSpc>
              <a:spcBef>
                <a:spcPct val="0"/>
              </a:spcBef>
            </a:pPr>
            <a:r>
              <a:rPr lang="en-US" sz="89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JENNIFER KING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2647" y="3581337"/>
            <a:ext cx="9266993" cy="292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8176" lvl="1" indent="-604088" algn="l">
              <a:lnSpc>
                <a:spcPts val="5707"/>
              </a:lnSpc>
              <a:buFont typeface="Arial"/>
              <a:buChar char="•"/>
            </a:pPr>
            <a:r>
              <a:rPr lang="en-US" sz="559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First female coach in Denver Broncos (full-time) (2020)</a:t>
            </a:r>
          </a:p>
          <a:p>
            <a:pPr marL="1208176" lvl="1" indent="-604088" algn="l">
              <a:lnSpc>
                <a:spcPts val="5707"/>
              </a:lnSpc>
              <a:buFont typeface="Arial"/>
              <a:buChar char="•"/>
            </a:pPr>
            <a:r>
              <a:rPr lang="en-US" sz="559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Strength and Conditioning Coach</a:t>
            </a:r>
          </a:p>
          <a:p>
            <a:pPr marL="1208176" lvl="1" indent="-604088" algn="l">
              <a:lnSpc>
                <a:spcPts val="5707"/>
              </a:lnSpc>
              <a:buFont typeface="Arial"/>
              <a:buChar char="•"/>
            </a:pPr>
            <a:r>
              <a:rPr lang="en-US" sz="559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Bill Walsh Diversity Fellowship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0" y="0"/>
                </a:moveTo>
                <a:lnTo>
                  <a:pt x="3591381" y="0"/>
                </a:lnTo>
                <a:lnTo>
                  <a:pt x="3591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77556">
            <a:off x="14182020" y="107238"/>
            <a:ext cx="3875240" cy="3086100"/>
          </a:xfrm>
          <a:custGeom>
            <a:avLst/>
            <a:gdLst/>
            <a:ahLst/>
            <a:cxnLst/>
            <a:rect l="l" t="t" r="r" b="b"/>
            <a:pathLst>
              <a:path w="3875240" h="3086100">
                <a:moveTo>
                  <a:pt x="0" y="0"/>
                </a:moveTo>
                <a:lnTo>
                  <a:pt x="3875240" y="0"/>
                </a:lnTo>
                <a:lnTo>
                  <a:pt x="387524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31809" y="2686787"/>
            <a:ext cx="6241427" cy="6571513"/>
            <a:chOff x="0" y="0"/>
            <a:chExt cx="6031041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31041" cy="6350000"/>
            </a:xfrm>
            <a:custGeom>
              <a:avLst/>
              <a:gdLst/>
              <a:ahLst/>
              <a:cxnLst/>
              <a:rect l="l" t="t" r="r" b="b"/>
              <a:pathLst>
                <a:path w="6031041" h="6350000">
                  <a:moveTo>
                    <a:pt x="0" y="1417320"/>
                  </a:moveTo>
                  <a:lnTo>
                    <a:pt x="4904514" y="0"/>
                  </a:lnTo>
                  <a:lnTo>
                    <a:pt x="6031041" y="5400040"/>
                  </a:lnTo>
                  <a:lnTo>
                    <a:pt x="3578784" y="6350000"/>
                  </a:lnTo>
                  <a:lnTo>
                    <a:pt x="1391673" y="6043930"/>
                  </a:lnTo>
                  <a:close/>
                </a:path>
              </a:pathLst>
            </a:custGeom>
            <a:blipFill>
              <a:blip r:embed="rId6"/>
              <a:stretch>
                <a:fillRect t="-9301" b="-93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5878087" y="7749408"/>
            <a:ext cx="1949120" cy="960385"/>
          </a:xfrm>
          <a:custGeom>
            <a:avLst/>
            <a:gdLst/>
            <a:ahLst/>
            <a:cxnLst/>
            <a:rect l="l" t="t" r="r" b="b"/>
            <a:pathLst>
              <a:path w="1949120" h="960385">
                <a:moveTo>
                  <a:pt x="0" y="0"/>
                </a:moveTo>
                <a:lnTo>
                  <a:pt x="1949120" y="0"/>
                </a:lnTo>
                <a:lnTo>
                  <a:pt x="1949120" y="960384"/>
                </a:lnTo>
                <a:lnTo>
                  <a:pt x="0" y="9603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7171310"/>
            <a:ext cx="3744779" cy="3744779"/>
          </a:xfrm>
          <a:custGeom>
            <a:avLst/>
            <a:gdLst/>
            <a:ahLst/>
            <a:cxnLst/>
            <a:rect l="l" t="t" r="r" b="b"/>
            <a:pathLst>
              <a:path w="3744779" h="3744779">
                <a:moveTo>
                  <a:pt x="0" y="0"/>
                </a:moveTo>
                <a:lnTo>
                  <a:pt x="3744779" y="0"/>
                </a:lnTo>
                <a:lnTo>
                  <a:pt x="3744779" y="3744779"/>
                </a:lnTo>
                <a:lnTo>
                  <a:pt x="0" y="37447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34407" y="1190625"/>
            <a:ext cx="8619186" cy="119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16"/>
              </a:lnSpc>
              <a:spcBef>
                <a:spcPct val="0"/>
              </a:spcBef>
            </a:pPr>
            <a:r>
              <a:rPr lang="en-US" sz="89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EMILY ZALER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88761" y="4104377"/>
            <a:ext cx="10414308" cy="61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7627" lvl="1" indent="-658814" algn="just">
              <a:lnSpc>
                <a:spcPts val="5980"/>
              </a:lnSpc>
              <a:buFont typeface="Arial"/>
              <a:buChar char="•"/>
            </a:pPr>
            <a:r>
              <a:rPr lang="en-US" sz="6102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defensive coaching research fellow for the Baltimore Ravens (2023-present)</a:t>
            </a:r>
          </a:p>
          <a:p>
            <a:pPr marL="1317627" lvl="1" indent="-658814" algn="just">
              <a:lnSpc>
                <a:spcPts val="5980"/>
              </a:lnSpc>
              <a:buFont typeface="Arial"/>
              <a:buChar char="•"/>
            </a:pPr>
            <a:r>
              <a:rPr lang="en-US" sz="6102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helps defensive coaching staff with strategizing and game planning</a:t>
            </a:r>
          </a:p>
          <a:p>
            <a:pPr marL="1317627" lvl="1" indent="-658814" algn="just">
              <a:lnSpc>
                <a:spcPts val="5980"/>
              </a:lnSpc>
              <a:buFont typeface="Arial"/>
              <a:buChar char="•"/>
            </a:pPr>
            <a:r>
              <a:rPr lang="en-US" sz="6102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  <a:hlinkClick r:id="rId2"/>
              </a:rPr>
              <a:t>https://www.youtube.com/watch?v=R3fBuZZMG-Y</a:t>
            </a:r>
            <a:r>
              <a:rPr lang="en-US" sz="6102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(0:50-1:45)</a:t>
            </a:r>
          </a:p>
          <a:p>
            <a:pPr algn="just">
              <a:lnSpc>
                <a:spcPts val="5980"/>
              </a:lnSpc>
              <a:spcBef>
                <a:spcPct val="0"/>
              </a:spcBef>
            </a:pPr>
            <a:endParaRPr lang="en-US" sz="6102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0" y="0"/>
                </a:moveTo>
                <a:lnTo>
                  <a:pt x="3591381" y="0"/>
                </a:lnTo>
                <a:lnTo>
                  <a:pt x="3591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85696" y="845814"/>
            <a:ext cx="2005685" cy="1211586"/>
          </a:xfrm>
          <a:custGeom>
            <a:avLst/>
            <a:gdLst/>
            <a:ahLst/>
            <a:cxnLst/>
            <a:rect l="l" t="t" r="r" b="b"/>
            <a:pathLst>
              <a:path w="2005685" h="1211586">
                <a:moveTo>
                  <a:pt x="0" y="0"/>
                </a:moveTo>
                <a:lnTo>
                  <a:pt x="2005685" y="0"/>
                </a:lnTo>
                <a:lnTo>
                  <a:pt x="2005685" y="1211586"/>
                </a:lnTo>
                <a:lnTo>
                  <a:pt x="0" y="1211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10449" y="1190625"/>
            <a:ext cx="7867102" cy="232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16"/>
              </a:lnSpc>
              <a:spcBef>
                <a:spcPct val="0"/>
              </a:spcBef>
            </a:pPr>
            <a:r>
              <a:rPr lang="en-US" sz="8916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MARIANNA SALAS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9153" y="2676174"/>
            <a:ext cx="6241427" cy="6571513"/>
            <a:chOff x="0" y="0"/>
            <a:chExt cx="6031041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31041" cy="6350000"/>
            </a:xfrm>
            <a:custGeom>
              <a:avLst/>
              <a:gdLst/>
              <a:ahLst/>
              <a:cxnLst/>
              <a:rect l="l" t="t" r="r" b="b"/>
              <a:pathLst>
                <a:path w="6031041" h="6350000">
                  <a:moveTo>
                    <a:pt x="0" y="1417320"/>
                  </a:moveTo>
                  <a:lnTo>
                    <a:pt x="4904514" y="0"/>
                  </a:lnTo>
                  <a:lnTo>
                    <a:pt x="6031041" y="5400040"/>
                  </a:lnTo>
                  <a:lnTo>
                    <a:pt x="3578784" y="6350000"/>
                  </a:lnTo>
                  <a:lnTo>
                    <a:pt x="1391673" y="6043930"/>
                  </a:lnTo>
                  <a:close/>
                </a:path>
              </a:pathLst>
            </a:custGeom>
            <a:blipFill>
              <a:blip r:embed="rId7"/>
              <a:stretch>
                <a:fillRect l="-2644" r="-26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541451" y="7395000"/>
            <a:ext cx="3591381" cy="3591381"/>
          </a:xfrm>
          <a:custGeom>
            <a:avLst/>
            <a:gdLst/>
            <a:ahLst/>
            <a:cxnLst/>
            <a:rect l="l" t="t" r="r" b="b"/>
            <a:pathLst>
              <a:path w="3591381" h="3591381">
                <a:moveTo>
                  <a:pt x="0" y="0"/>
                </a:moveTo>
                <a:lnTo>
                  <a:pt x="3591381" y="0"/>
                </a:lnTo>
                <a:lnTo>
                  <a:pt x="3591381" y="3591381"/>
                </a:lnTo>
                <a:lnTo>
                  <a:pt x="0" y="35913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210449" y="7623807"/>
            <a:ext cx="2156625" cy="1062628"/>
          </a:xfrm>
          <a:custGeom>
            <a:avLst/>
            <a:gdLst/>
            <a:ahLst/>
            <a:cxnLst/>
            <a:rect l="l" t="t" r="r" b="b"/>
            <a:pathLst>
              <a:path w="2156625" h="1062628">
                <a:moveTo>
                  <a:pt x="0" y="0"/>
                </a:moveTo>
                <a:lnTo>
                  <a:pt x="2156625" y="0"/>
                </a:lnTo>
                <a:lnTo>
                  <a:pt x="2156625" y="1062628"/>
                </a:lnTo>
                <a:lnTo>
                  <a:pt x="0" y="1062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86621"/>
            <a:ext cx="6738792" cy="3773723"/>
          </a:xfrm>
          <a:custGeom>
            <a:avLst/>
            <a:gdLst/>
            <a:ahLst/>
            <a:cxnLst/>
            <a:rect l="l" t="t" r="r" b="b"/>
            <a:pathLst>
              <a:path w="6738792" h="3773723">
                <a:moveTo>
                  <a:pt x="0" y="0"/>
                </a:moveTo>
                <a:lnTo>
                  <a:pt x="6738792" y="0"/>
                </a:lnTo>
                <a:lnTo>
                  <a:pt x="6738792" y="3773723"/>
                </a:lnTo>
                <a:lnTo>
                  <a:pt x="0" y="3773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9206" y="4659780"/>
            <a:ext cx="3448890" cy="4598520"/>
          </a:xfrm>
          <a:custGeom>
            <a:avLst/>
            <a:gdLst/>
            <a:ahLst/>
            <a:cxnLst/>
            <a:rect l="l" t="t" r="r" b="b"/>
            <a:pathLst>
              <a:path w="3448890" h="4598520">
                <a:moveTo>
                  <a:pt x="0" y="0"/>
                </a:moveTo>
                <a:lnTo>
                  <a:pt x="3448890" y="0"/>
                </a:lnTo>
                <a:lnTo>
                  <a:pt x="3448890" y="4598520"/>
                </a:lnTo>
                <a:lnTo>
                  <a:pt x="0" y="4598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621627" y="4659780"/>
            <a:ext cx="3448890" cy="4598520"/>
          </a:xfrm>
          <a:custGeom>
            <a:avLst/>
            <a:gdLst/>
            <a:ahLst/>
            <a:cxnLst/>
            <a:rect l="l" t="t" r="r" b="b"/>
            <a:pathLst>
              <a:path w="3448890" h="4598520">
                <a:moveTo>
                  <a:pt x="0" y="0"/>
                </a:moveTo>
                <a:lnTo>
                  <a:pt x="3448890" y="0"/>
                </a:lnTo>
                <a:lnTo>
                  <a:pt x="3448890" y="4598520"/>
                </a:lnTo>
                <a:lnTo>
                  <a:pt x="0" y="4598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289592" y="942609"/>
            <a:ext cx="8321900" cy="846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502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Commitment to DEI </a:t>
            </a: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502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Help women working in College Football to transition into Pro Football</a:t>
            </a: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502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Opportunity to network</a:t>
            </a: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502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days full of panels, breakouts sessions, and presentations</a:t>
            </a: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5025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“Participants get an exclusive look into coaching, strength and conditioning, player personnel, team operations, football administration, research and strategy, video and equipment”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30000" y="876300"/>
            <a:ext cx="4827997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2"/>
              </a:lnSpc>
              <a:spcBef>
                <a:spcPct val="0"/>
              </a:spcBef>
            </a:pPr>
            <a:r>
              <a:rPr lang="en-US" sz="8000">
                <a:solidFill>
                  <a:srgbClr val="FFE699"/>
                </a:solidFill>
                <a:latin typeface="Wedges"/>
                <a:ea typeface="Wedges"/>
                <a:cs typeface="Wedges"/>
                <a:sym typeface="Wedges"/>
              </a:rPr>
              <a:t>Sources: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7953A-47ED-813F-1872-0857D2DAF64A}"/>
              </a:ext>
            </a:extLst>
          </p:cNvPr>
          <p:cNvSpPr txBox="1"/>
          <p:nvPr/>
        </p:nvSpPr>
        <p:spPr>
          <a:xfrm>
            <a:off x="4038598" y="2616229"/>
            <a:ext cx="10210800" cy="662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6000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  <a:hlinkClick r:id="rId2"/>
              </a:rPr>
              <a:t>https://www.youtube.com/watch?v=R3fBuZZMG-Y</a:t>
            </a:r>
            <a:endParaRPr lang="en-US" sz="6000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6000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  <a:hlinkClick r:id="rId3"/>
              </a:rPr>
              <a:t>https://operations.nfl.com/inside-football-ops/inclusion/nfl-womens-forum/</a:t>
            </a:r>
            <a:endParaRPr lang="en-US" sz="6000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r>
              <a:rPr lang="en-US" sz="6000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  <a:hlinkClick r:id="rId4"/>
              </a:rPr>
              <a:t>https://exsci.cuchicago.edu/11-female-coaches-who-made-history/</a:t>
            </a:r>
            <a:r>
              <a:rPr lang="en-US" sz="6000">
                <a:solidFill>
                  <a:srgbClr val="FFE69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endParaRPr lang="en-US" sz="6000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marL="1084961" lvl="1" indent="-542480" algn="l">
              <a:lnSpc>
                <a:spcPts val="5125"/>
              </a:lnSpc>
              <a:buFont typeface="Arial"/>
              <a:buChar char="•"/>
            </a:pPr>
            <a:endParaRPr lang="en-US" sz="4000">
              <a:solidFill>
                <a:srgbClr val="FFE699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EBAB58B-F563-25F2-5C9B-CE7F0A5A23A3}"/>
              </a:ext>
            </a:extLst>
          </p:cNvPr>
          <p:cNvSpPr/>
          <p:nvPr/>
        </p:nvSpPr>
        <p:spPr>
          <a:xfrm rot="-3001238">
            <a:off x="-8622" y="4405214"/>
            <a:ext cx="4149049" cy="7481892"/>
          </a:xfrm>
          <a:custGeom>
            <a:avLst/>
            <a:gdLst/>
            <a:ahLst/>
            <a:cxnLst/>
            <a:rect l="l" t="t" r="r" b="b"/>
            <a:pathLst>
              <a:path w="4149049" h="7481892">
                <a:moveTo>
                  <a:pt x="0" y="0"/>
                </a:moveTo>
                <a:lnTo>
                  <a:pt x="4149049" y="0"/>
                </a:lnTo>
                <a:lnTo>
                  <a:pt x="4149049" y="7481892"/>
                </a:lnTo>
                <a:lnTo>
                  <a:pt x="0" y="7481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National Football League - Wikipedia">
            <a:extLst>
              <a:ext uri="{FF2B5EF4-FFF2-40B4-BE49-F238E27FC236}">
                <a16:creationId xmlns:a16="http://schemas.microsoft.com/office/drawing/2014/main" id="{D1E9C268-CA77-61E9-7817-A1DC5F87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0"/>
            <a:ext cx="343612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278a402-1a9e-4eb9-8414-ffb55a5fcf1e}" enabled="0" method="" siteId="{4278a402-1a9e-4eb9-8414-ffb55a5fcf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Wedges</vt:lpstr>
      <vt:lpstr>Poppins</vt:lpstr>
      <vt:lpstr>KG Primary Penmanship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</dc:title>
  <cp:lastModifiedBy>Dunagan, Jim</cp:lastModifiedBy>
  <cp:revision>3</cp:revision>
  <dcterms:created xsi:type="dcterms:W3CDTF">2006-08-16T00:00:00Z</dcterms:created>
  <dcterms:modified xsi:type="dcterms:W3CDTF">2025-03-17T19:27:22Z</dcterms:modified>
  <dc:identifier>DAGiAXHJjQ0</dc:identifier>
</cp:coreProperties>
</file>