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  <p:sldMasterId id="214748369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Inter" panose="02000503000000020004" pitchFamily="2" charset="0"/>
      <p:regular r:id="rId8"/>
      <p:bold r:id="rId9"/>
      <p:italic r:id="rId10"/>
      <p:boldItalic r:id="rId11"/>
    </p:embeddedFont>
    <p:embeddedFont>
      <p:font typeface="Inter Light" panose="02000503000000020004" pitchFamily="2" charset="0"/>
      <p:regular r:id="rId12"/>
      <p:bold r:id="rId13"/>
      <p:italic r:id="rId14"/>
      <p:boldItalic r:id="rId15"/>
    </p:embeddedFont>
    <p:embeddedFont>
      <p:font typeface="Inter SemiBold" panose="0200050300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2"/>
  </p:normalViewPr>
  <p:slideViewPr>
    <p:cSldViewPr snapToGrid="0">
      <p:cViewPr varScale="1">
        <p:scale>
          <a:sx n="132" d="100"/>
          <a:sy n="132" d="100"/>
        </p:scale>
        <p:origin x="10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97bfcb15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d97bfcb15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d97bfcb15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d97bfcb15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d97bfcb15d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d97bfcb15d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97bfcb15d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d97bfcb15d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2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 b="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4"/>
          <p:cNvSpPr>
            <a:spLocks noGrp="1"/>
          </p:cNvSpPr>
          <p:nvPr>
            <p:ph type="pic" idx="3"/>
          </p:nvPr>
        </p:nvSpPr>
        <p:spPr>
          <a:xfrm>
            <a:off x="5039775" y="196800"/>
            <a:ext cx="3905400" cy="47499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ivider Slide">
  <p:cSld name="CUSTOM_3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20875" y="1402000"/>
            <a:ext cx="4324800" cy="24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 idx="2"/>
          </p:nvPr>
        </p:nvSpPr>
        <p:spPr>
          <a:xfrm>
            <a:off x="474350" y="3793500"/>
            <a:ext cx="40365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 b="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cxnSp>
        <p:nvCxnSpPr>
          <p:cNvPr id="66" name="Google Shape;66;p1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5"/>
          <p:cNvSpPr>
            <a:spLocks noGrp="1"/>
          </p:cNvSpPr>
          <p:nvPr>
            <p:ph type="pic" idx="3"/>
          </p:nvPr>
        </p:nvSpPr>
        <p:spPr>
          <a:xfrm>
            <a:off x="5039775" y="196800"/>
            <a:ext cx="3905400" cy="47499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68" name="Google Shape;68;p1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/ Missio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5039775" y="203250"/>
            <a:ext cx="3905400" cy="22986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cxnSp>
        <p:nvCxnSpPr>
          <p:cNvPr id="73" name="Google Shape;73;p1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52575" y="1853525"/>
            <a:ext cx="2965500" cy="24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3"/>
          </p:nvPr>
        </p:nvSpPr>
        <p:spPr>
          <a:xfrm>
            <a:off x="5039775" y="2624675"/>
            <a:ext cx="3905400" cy="22986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26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77" name="Google Shape;77;p1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/ Divider" type="tx">
  <p:cSld name="TITLE_AND_BODY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20875" y="1552350"/>
            <a:ext cx="6231300" cy="16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nter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 idx="2"/>
          </p:nvPr>
        </p:nvSpPr>
        <p:spPr>
          <a:xfrm>
            <a:off x="472350" y="3144800"/>
            <a:ext cx="29655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 b="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 SemiBold"/>
              <a:buNone/>
              <a:defRPr sz="1800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5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venue Model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9" name="Google Shape;89;p1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560525" y="3718900"/>
            <a:ext cx="35526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2"/>
          </p:nvPr>
        </p:nvSpPr>
        <p:spPr>
          <a:xfrm>
            <a:off x="4113125" y="3718900"/>
            <a:ext cx="35526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3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Timeline" type="titleOnly">
  <p:cSld name="TITLE_ONLY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8" name="Google Shape;98;p19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6868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589475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2601850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3"/>
          </p:nvPr>
        </p:nvSpPr>
        <p:spPr>
          <a:xfrm>
            <a:off x="4601450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4"/>
          </p:nvPr>
        </p:nvSpPr>
        <p:spPr>
          <a:xfrm>
            <a:off x="6602800" y="2780825"/>
            <a:ext cx="1641300" cy="17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nter"/>
              <a:buChar char="■"/>
              <a:defRPr sz="1000"/>
            </a:lvl9pPr>
          </a:lstStyle>
          <a:p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5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etitive Advantage">
  <p:cSld name="ONE_COLUMN_TEXT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2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4181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111" name="Google Shape;111;p20"/>
          <p:cNvSpPr>
            <a:spLocks noGrp="1"/>
          </p:cNvSpPr>
          <p:nvPr>
            <p:ph type="pic" idx="2"/>
          </p:nvPr>
        </p:nvSpPr>
        <p:spPr>
          <a:xfrm>
            <a:off x="5039775" y="196800"/>
            <a:ext cx="3905400" cy="4749900"/>
          </a:xfrm>
          <a:prstGeom prst="roundRect">
            <a:avLst>
              <a:gd name="adj" fmla="val 2053"/>
            </a:avLst>
          </a:prstGeom>
          <a:noFill/>
          <a:ln>
            <a:noFill/>
          </a:ln>
        </p:spPr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452575" y="1966775"/>
            <a:ext cx="3212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3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the Team">
  <p:cSld name="MAIN_POINT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>
            <a:spLocks noGrp="1"/>
          </p:cNvSpPr>
          <p:nvPr>
            <p:ph type="pic" idx="2"/>
          </p:nvPr>
        </p:nvSpPr>
        <p:spPr>
          <a:xfrm>
            <a:off x="566350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sp>
        <p:nvSpPr>
          <p:cNvPr id="118" name="Google Shape;118;p21"/>
          <p:cNvSpPr>
            <a:spLocks noGrp="1"/>
          </p:cNvSpPr>
          <p:nvPr>
            <p:ph type="pic" idx="3"/>
          </p:nvPr>
        </p:nvSpPr>
        <p:spPr>
          <a:xfrm>
            <a:off x="2588275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sp>
        <p:nvSpPr>
          <p:cNvPr id="119" name="Google Shape;119;p21"/>
          <p:cNvSpPr>
            <a:spLocks noGrp="1"/>
          </p:cNvSpPr>
          <p:nvPr>
            <p:ph type="pic" idx="4"/>
          </p:nvPr>
        </p:nvSpPr>
        <p:spPr>
          <a:xfrm>
            <a:off x="4613113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sp>
        <p:nvSpPr>
          <p:cNvPr id="120" name="Google Shape;120;p21"/>
          <p:cNvSpPr>
            <a:spLocks noGrp="1"/>
          </p:cNvSpPr>
          <p:nvPr>
            <p:ph type="pic" idx="5"/>
          </p:nvPr>
        </p:nvSpPr>
        <p:spPr>
          <a:xfrm>
            <a:off x="6637950" y="1569300"/>
            <a:ext cx="1466400" cy="1570200"/>
          </a:xfrm>
          <a:prstGeom prst="roundRect">
            <a:avLst>
              <a:gd name="adj" fmla="val 6320"/>
            </a:avLst>
          </a:prstGeom>
          <a:noFill/>
          <a:ln>
            <a:noFill/>
          </a:ln>
        </p:spPr>
      </p:sp>
      <p:cxnSp>
        <p:nvCxnSpPr>
          <p:cNvPr id="121" name="Google Shape;121;p2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566350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6"/>
          </p:nvPr>
        </p:nvSpPr>
        <p:spPr>
          <a:xfrm>
            <a:off x="2588275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7"/>
          </p:nvPr>
        </p:nvSpPr>
        <p:spPr>
          <a:xfrm>
            <a:off x="4613113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8"/>
          </p:nvPr>
        </p:nvSpPr>
        <p:spPr>
          <a:xfrm>
            <a:off x="6637950" y="3190975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rrent Market / Market Size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32" name="Google Shape;132;p22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2"/>
          <p:cNvSpPr txBox="1">
            <a:spLocks noGrp="1"/>
          </p:cNvSpPr>
          <p:nvPr>
            <p:ph type="subTitle" idx="1"/>
          </p:nvPr>
        </p:nvSpPr>
        <p:spPr>
          <a:xfrm>
            <a:off x="675475" y="305590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2"/>
          </p:nvPr>
        </p:nvSpPr>
        <p:spPr>
          <a:xfrm>
            <a:off x="604925" y="36681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3"/>
          </p:nvPr>
        </p:nvSpPr>
        <p:spPr>
          <a:xfrm>
            <a:off x="3885400" y="305590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4"/>
          </p:nvPr>
        </p:nvSpPr>
        <p:spPr>
          <a:xfrm>
            <a:off x="3814850" y="36681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5"/>
          </p:nvPr>
        </p:nvSpPr>
        <p:spPr>
          <a:xfrm>
            <a:off x="7024719" y="305590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SemiBold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6"/>
          </p:nvPr>
        </p:nvSpPr>
        <p:spPr>
          <a:xfrm>
            <a:off x="6954219" y="36681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2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 Breakdown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3486575" y="270695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2"/>
          </p:nvPr>
        </p:nvSpPr>
        <p:spPr>
          <a:xfrm>
            <a:off x="3416075" y="29823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147" name="Google Shape;147;p23"/>
          <p:cNvCxnSpPr>
            <a:endCxn id="148" idx="2"/>
          </p:cNvCxnSpPr>
          <p:nvPr/>
        </p:nvCxnSpPr>
        <p:spPr>
          <a:xfrm>
            <a:off x="2904275" y="2048466"/>
            <a:ext cx="77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3"/>
          <p:cNvCxnSpPr/>
          <p:nvPr/>
        </p:nvCxnSpPr>
        <p:spPr>
          <a:xfrm>
            <a:off x="4765924" y="2048466"/>
            <a:ext cx="77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23"/>
          <p:cNvCxnSpPr/>
          <p:nvPr/>
        </p:nvCxnSpPr>
        <p:spPr>
          <a:xfrm>
            <a:off x="6635736" y="2048466"/>
            <a:ext cx="771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23"/>
          <p:cNvSpPr/>
          <p:nvPr/>
        </p:nvSpPr>
        <p:spPr>
          <a:xfrm>
            <a:off x="3676175" y="1504866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548513" y="1504866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7417725" y="1504866"/>
            <a:ext cx="1087200" cy="1087200"/>
          </a:xfrm>
          <a:prstGeom prst="flowChartConnector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3"/>
          </p:nvPr>
        </p:nvSpPr>
        <p:spPr>
          <a:xfrm>
            <a:off x="5358925" y="270695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4"/>
          </p:nvPr>
        </p:nvSpPr>
        <p:spPr>
          <a:xfrm>
            <a:off x="5288425" y="29823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5"/>
          </p:nvPr>
        </p:nvSpPr>
        <p:spPr>
          <a:xfrm>
            <a:off x="7231275" y="2706950"/>
            <a:ext cx="14664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 SemiBold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6"/>
          </p:nvPr>
        </p:nvSpPr>
        <p:spPr>
          <a:xfrm>
            <a:off x="7160775" y="2982325"/>
            <a:ext cx="1607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603475" y="2706950"/>
            <a:ext cx="2313300" cy="1413600"/>
          </a:xfrm>
          <a:prstGeom prst="roundRect">
            <a:avLst>
              <a:gd name="adj" fmla="val 741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F6F5EC"/>
              </a:solidFill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6767700" cy="14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7"/>
          </p:nvPr>
        </p:nvSpPr>
        <p:spPr>
          <a:xfrm>
            <a:off x="603475" y="2758400"/>
            <a:ext cx="2313300" cy="13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/ Graph">
  <p:cSld name="CAPTION_ONLY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24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418100" cy="13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eader">
  <p:cSld name="BIG_NUMBER">
    <p:bg>
      <p:bgPr>
        <a:solidFill>
          <a:schemeClr val="dk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>
            <a:spLocks noGrp="1"/>
          </p:cNvSpPr>
          <p:nvPr>
            <p:ph type="pic" idx="2"/>
          </p:nvPr>
        </p:nvSpPr>
        <p:spPr>
          <a:xfrm>
            <a:off x="213750" y="586950"/>
            <a:ext cx="8701800" cy="2327100"/>
          </a:xfrm>
          <a:prstGeom prst="roundRect">
            <a:avLst>
              <a:gd name="adj" fmla="val 3913"/>
            </a:avLst>
          </a:prstGeom>
          <a:noFill/>
          <a:ln>
            <a:noFill/>
          </a:ln>
        </p:spPr>
      </p:sp>
      <p:sp>
        <p:nvSpPr>
          <p:cNvPr id="171" name="Google Shape;171;p25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172" name="Google Shape;172;p25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5362800" y="3071200"/>
            <a:ext cx="35526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-to-Market Strategy" type="blank">
  <p:cSld name="BLANK"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>
            <a:spLocks noGrp="1"/>
          </p:cNvSpPr>
          <p:nvPr>
            <p:ph type="pic" idx="2"/>
          </p:nvPr>
        </p:nvSpPr>
        <p:spPr>
          <a:xfrm>
            <a:off x="6445900" y="626975"/>
            <a:ext cx="1932900" cy="2070000"/>
          </a:xfrm>
          <a:prstGeom prst="roundRect">
            <a:avLst>
              <a:gd name="adj" fmla="val 5387"/>
            </a:avLst>
          </a:prstGeom>
          <a:noFill/>
          <a:ln>
            <a:noFill/>
          </a:ln>
        </p:spPr>
      </p:sp>
      <p:sp>
        <p:nvSpPr>
          <p:cNvPr id="178" name="Google Shape;178;p26"/>
          <p:cNvSpPr>
            <a:spLocks noGrp="1"/>
          </p:cNvSpPr>
          <p:nvPr>
            <p:ph type="pic" idx="3"/>
          </p:nvPr>
        </p:nvSpPr>
        <p:spPr>
          <a:xfrm>
            <a:off x="4210025" y="626975"/>
            <a:ext cx="1932900" cy="2070000"/>
          </a:xfrm>
          <a:prstGeom prst="roundRect">
            <a:avLst>
              <a:gd name="adj" fmla="val 5387"/>
            </a:avLst>
          </a:prstGeom>
          <a:noFill/>
          <a:ln>
            <a:noFill/>
          </a:ln>
        </p:spPr>
      </p:sp>
      <p:cxnSp>
        <p:nvCxnSpPr>
          <p:cNvPr id="179" name="Google Shape;179;p26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450850" y="596800"/>
            <a:ext cx="40830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ter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ubTitle" idx="1"/>
          </p:nvPr>
        </p:nvSpPr>
        <p:spPr>
          <a:xfrm>
            <a:off x="4210025" y="2802675"/>
            <a:ext cx="19068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4"/>
          </p:nvPr>
        </p:nvSpPr>
        <p:spPr>
          <a:xfrm>
            <a:off x="4210025" y="3441550"/>
            <a:ext cx="1607400" cy="10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5"/>
          </p:nvPr>
        </p:nvSpPr>
        <p:spPr>
          <a:xfrm>
            <a:off x="6458950" y="2802675"/>
            <a:ext cx="19068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nter SemiBold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6"/>
          </p:nvPr>
        </p:nvSpPr>
        <p:spPr>
          <a:xfrm>
            <a:off x="6458950" y="3441550"/>
            <a:ext cx="1607400" cy="10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●"/>
              <a:defRPr>
                <a:solidFill>
                  <a:schemeClr val="lt2"/>
                </a:solidFill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○"/>
              <a:defRPr>
                <a:solidFill>
                  <a:schemeClr val="lt2"/>
                </a:solidFill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Inter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7"/>
          </p:nvPr>
        </p:nvSpPr>
        <p:spPr>
          <a:xfrm>
            <a:off x="450850" y="2399275"/>
            <a:ext cx="3048000" cy="2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6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TITLE_1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7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44181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"/>
          </p:nvPr>
        </p:nvSpPr>
        <p:spPr>
          <a:xfrm>
            <a:off x="467825" y="18573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2"/>
          </p:nvPr>
        </p:nvSpPr>
        <p:spPr>
          <a:xfrm>
            <a:off x="391625" y="22718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3"/>
          </p:nvPr>
        </p:nvSpPr>
        <p:spPr>
          <a:xfrm>
            <a:off x="3052450" y="18573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4"/>
          </p:nvPr>
        </p:nvSpPr>
        <p:spPr>
          <a:xfrm>
            <a:off x="2976250" y="22718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5"/>
          </p:nvPr>
        </p:nvSpPr>
        <p:spPr>
          <a:xfrm>
            <a:off x="5637075" y="18573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6"/>
          </p:nvPr>
        </p:nvSpPr>
        <p:spPr>
          <a:xfrm>
            <a:off x="5560875" y="22718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7"/>
          </p:nvPr>
        </p:nvSpPr>
        <p:spPr>
          <a:xfrm>
            <a:off x="467825" y="30751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8"/>
          </p:nvPr>
        </p:nvSpPr>
        <p:spPr>
          <a:xfrm>
            <a:off x="391625" y="34896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subTitle" idx="9"/>
          </p:nvPr>
        </p:nvSpPr>
        <p:spPr>
          <a:xfrm>
            <a:off x="3052450" y="30751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3"/>
          </p:nvPr>
        </p:nvSpPr>
        <p:spPr>
          <a:xfrm>
            <a:off x="2976250" y="34896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4"/>
          </p:nvPr>
        </p:nvSpPr>
        <p:spPr>
          <a:xfrm>
            <a:off x="5637075" y="3075100"/>
            <a:ext cx="2151000" cy="7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5"/>
          </p:nvPr>
        </p:nvSpPr>
        <p:spPr>
          <a:xfrm>
            <a:off x="5560875" y="3489625"/>
            <a:ext cx="21510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s / Benefits">
  <p:cSld name="CUSTOM"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9" name="Google Shape;209;p28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452575" y="633600"/>
            <a:ext cx="3954600" cy="13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 b="1"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body" idx="1"/>
          </p:nvPr>
        </p:nvSpPr>
        <p:spPr>
          <a:xfrm>
            <a:off x="560525" y="1966775"/>
            <a:ext cx="3212700" cy="20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28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3" name="Google Shape;213;p28"/>
          <p:cNvSpPr txBox="1">
            <a:spLocks noGrp="1"/>
          </p:cNvSpPr>
          <p:nvPr>
            <p:ph type="sldNum" idx="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accent2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8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CUSTOM_1">
    <p:bg>
      <p:bgPr>
        <a:solidFill>
          <a:schemeClr val="dk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>
            <a:spLocks noGrp="1"/>
          </p:cNvSpPr>
          <p:nvPr>
            <p:ph type="pic" idx="2"/>
          </p:nvPr>
        </p:nvSpPr>
        <p:spPr>
          <a:xfrm>
            <a:off x="211850" y="203250"/>
            <a:ext cx="4292400" cy="4737000"/>
          </a:xfrm>
          <a:prstGeom prst="roundRect">
            <a:avLst>
              <a:gd name="adj" fmla="val 3358"/>
            </a:avLst>
          </a:prstGeom>
          <a:noFill/>
          <a:ln>
            <a:noFill/>
          </a:ln>
        </p:spPr>
      </p:sp>
      <p:sp>
        <p:nvSpPr>
          <p:cNvPr id="217" name="Google Shape;217;p29"/>
          <p:cNvSpPr>
            <a:spLocks noGrp="1"/>
          </p:cNvSpPr>
          <p:nvPr>
            <p:ph type="pic" idx="3"/>
          </p:nvPr>
        </p:nvSpPr>
        <p:spPr>
          <a:xfrm>
            <a:off x="4639750" y="203250"/>
            <a:ext cx="4292400" cy="4737000"/>
          </a:xfrm>
          <a:prstGeom prst="roundRect">
            <a:avLst>
              <a:gd name="adj" fmla="val 335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Competition">
  <p:cSld name="CUSTOM_2"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>
            <a:spLocks noGrp="1"/>
          </p:cNvSpPr>
          <p:nvPr>
            <p:ph type="pic" idx="2"/>
          </p:nvPr>
        </p:nvSpPr>
        <p:spPr>
          <a:xfrm>
            <a:off x="4014725" y="5573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220" name="Google Shape;220;p30"/>
          <p:cNvSpPr>
            <a:spLocks noGrp="1"/>
          </p:cNvSpPr>
          <p:nvPr>
            <p:ph type="pic" idx="3"/>
          </p:nvPr>
        </p:nvSpPr>
        <p:spPr>
          <a:xfrm>
            <a:off x="5688575" y="5573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221" name="Google Shape;221;p30"/>
          <p:cNvSpPr>
            <a:spLocks noGrp="1"/>
          </p:cNvSpPr>
          <p:nvPr>
            <p:ph type="pic" idx="4"/>
          </p:nvPr>
        </p:nvSpPr>
        <p:spPr>
          <a:xfrm>
            <a:off x="7362425" y="5573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222" name="Google Shape;222;p30"/>
          <p:cNvSpPr>
            <a:spLocks noGrp="1"/>
          </p:cNvSpPr>
          <p:nvPr>
            <p:ph type="pic" idx="5"/>
          </p:nvPr>
        </p:nvSpPr>
        <p:spPr>
          <a:xfrm>
            <a:off x="4014725" y="26444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223" name="Google Shape;223;p30"/>
          <p:cNvSpPr>
            <a:spLocks noGrp="1"/>
          </p:cNvSpPr>
          <p:nvPr>
            <p:ph type="pic" idx="6"/>
          </p:nvPr>
        </p:nvSpPr>
        <p:spPr>
          <a:xfrm>
            <a:off x="5688575" y="26444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sp>
        <p:nvSpPr>
          <p:cNvPr id="224" name="Google Shape;224;p30"/>
          <p:cNvSpPr>
            <a:spLocks noGrp="1"/>
          </p:cNvSpPr>
          <p:nvPr>
            <p:ph type="pic" idx="7"/>
          </p:nvPr>
        </p:nvSpPr>
        <p:spPr>
          <a:xfrm>
            <a:off x="7362425" y="2644475"/>
            <a:ext cx="1374300" cy="1471500"/>
          </a:xfrm>
          <a:prstGeom prst="roundRect">
            <a:avLst>
              <a:gd name="adj" fmla="val 7582"/>
            </a:avLst>
          </a:prstGeom>
          <a:noFill/>
          <a:ln>
            <a:noFill/>
          </a:ln>
        </p:spPr>
      </p:sp>
      <p:cxnSp>
        <p:nvCxnSpPr>
          <p:cNvPr id="225" name="Google Shape;225;p30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452575" y="596800"/>
            <a:ext cx="3262500" cy="13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Font typeface="Inter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Font typeface="Inter"/>
              <a:buNone/>
              <a:defRPr sz="4800" b="1"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1"/>
          </p:nvPr>
        </p:nvSpPr>
        <p:spPr>
          <a:xfrm>
            <a:off x="452575" y="1956400"/>
            <a:ext cx="26160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8"/>
          </p:nvPr>
        </p:nvSpPr>
        <p:spPr>
          <a:xfrm>
            <a:off x="467825" y="2583700"/>
            <a:ext cx="32472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9"/>
          </p:nvPr>
        </p:nvSpPr>
        <p:spPr>
          <a:xfrm>
            <a:off x="4014725" y="202887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13"/>
          </p:nvPr>
        </p:nvSpPr>
        <p:spPr>
          <a:xfrm>
            <a:off x="5688575" y="202887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subTitle" idx="14"/>
          </p:nvPr>
        </p:nvSpPr>
        <p:spPr>
          <a:xfrm>
            <a:off x="7362425" y="202887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subTitle" idx="15"/>
          </p:nvPr>
        </p:nvSpPr>
        <p:spPr>
          <a:xfrm>
            <a:off x="4014725" y="406772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16"/>
          </p:nvPr>
        </p:nvSpPr>
        <p:spPr>
          <a:xfrm>
            <a:off x="5688575" y="406772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subTitle" idx="17"/>
          </p:nvPr>
        </p:nvSpPr>
        <p:spPr>
          <a:xfrm>
            <a:off x="7362425" y="4067725"/>
            <a:ext cx="13743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Inter SemiBold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Inter SemiBold"/>
              <a:buNone/>
              <a:defRPr sz="1600"/>
            </a:lvl9pPr>
          </a:lstStyle>
          <a:p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2pPr>
            <a:lvl3pPr lvl="2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3pPr>
            <a:lvl4pPr lvl="3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4pPr>
            <a:lvl5pPr lvl="4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5pPr>
            <a:lvl6pPr lvl="5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6pPr>
            <a:lvl7pPr lvl="6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7pPr>
            <a:lvl8pPr lvl="7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8pPr>
            <a:lvl9pPr lvl="8" algn="ctr" rtl="0">
              <a:buNone/>
              <a:defRPr sz="800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allery">
  <p:cSld name="CUSTOM_1_1">
    <p:bg>
      <p:bgPr>
        <a:solidFill>
          <a:schemeClr val="dk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>
            <a:spLocks noGrp="1"/>
          </p:cNvSpPr>
          <p:nvPr>
            <p:ph type="pic" idx="2"/>
          </p:nvPr>
        </p:nvSpPr>
        <p:spPr>
          <a:xfrm>
            <a:off x="228625" y="59262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40" name="Google Shape;240;p31"/>
          <p:cNvSpPr>
            <a:spLocks noGrp="1"/>
          </p:cNvSpPr>
          <p:nvPr>
            <p:ph type="pic" idx="3"/>
          </p:nvPr>
        </p:nvSpPr>
        <p:spPr>
          <a:xfrm>
            <a:off x="3931925" y="59262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41" name="Google Shape;241;p31"/>
          <p:cNvSpPr>
            <a:spLocks noGrp="1"/>
          </p:cNvSpPr>
          <p:nvPr>
            <p:ph type="pic" idx="4"/>
          </p:nvPr>
        </p:nvSpPr>
        <p:spPr>
          <a:xfrm>
            <a:off x="7635600" y="592625"/>
            <a:ext cx="11352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42" name="Google Shape;242;p31"/>
          <p:cNvSpPr>
            <a:spLocks noGrp="1"/>
          </p:cNvSpPr>
          <p:nvPr>
            <p:ph type="pic" idx="5"/>
          </p:nvPr>
        </p:nvSpPr>
        <p:spPr>
          <a:xfrm>
            <a:off x="25753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1"/>
          <p:cNvSpPr>
            <a:spLocks noGrp="1"/>
          </p:cNvSpPr>
          <p:nvPr>
            <p:ph type="pic" idx="6"/>
          </p:nvPr>
        </p:nvSpPr>
        <p:spPr>
          <a:xfrm>
            <a:off x="6278800" y="59322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4" name="Google Shape;244;p31"/>
          <p:cNvSpPr>
            <a:spLocks noGrp="1"/>
          </p:cNvSpPr>
          <p:nvPr>
            <p:ph type="pic" idx="7"/>
          </p:nvPr>
        </p:nvSpPr>
        <p:spPr>
          <a:xfrm>
            <a:off x="2286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5" name="Google Shape;245;p31"/>
          <p:cNvSpPr>
            <a:spLocks noGrp="1"/>
          </p:cNvSpPr>
          <p:nvPr>
            <p:ph type="pic" idx="8"/>
          </p:nvPr>
        </p:nvSpPr>
        <p:spPr>
          <a:xfrm>
            <a:off x="1545425" y="1963950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46" name="Google Shape;246;p31"/>
          <p:cNvSpPr>
            <a:spLocks noGrp="1"/>
          </p:cNvSpPr>
          <p:nvPr>
            <p:ph type="pic" idx="9"/>
          </p:nvPr>
        </p:nvSpPr>
        <p:spPr>
          <a:xfrm>
            <a:off x="3932063" y="1963950"/>
            <a:ext cx="11352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47" name="Google Shape;247;p31"/>
          <p:cNvSpPr>
            <a:spLocks noGrp="1"/>
          </p:cNvSpPr>
          <p:nvPr>
            <p:ph type="pic" idx="13"/>
          </p:nvPr>
        </p:nvSpPr>
        <p:spPr>
          <a:xfrm>
            <a:off x="5248888" y="1963950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48" name="Google Shape;248;p31"/>
          <p:cNvSpPr>
            <a:spLocks noGrp="1"/>
          </p:cNvSpPr>
          <p:nvPr>
            <p:ph type="pic" idx="14"/>
          </p:nvPr>
        </p:nvSpPr>
        <p:spPr>
          <a:xfrm>
            <a:off x="7555713" y="1964250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9" name="Google Shape;249;p31"/>
          <p:cNvSpPr>
            <a:spLocks noGrp="1"/>
          </p:cNvSpPr>
          <p:nvPr>
            <p:ph type="pic" idx="15"/>
          </p:nvPr>
        </p:nvSpPr>
        <p:spPr>
          <a:xfrm>
            <a:off x="228625" y="333527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50" name="Google Shape;250;p31"/>
          <p:cNvSpPr>
            <a:spLocks noGrp="1"/>
          </p:cNvSpPr>
          <p:nvPr>
            <p:ph type="pic" idx="16"/>
          </p:nvPr>
        </p:nvSpPr>
        <p:spPr>
          <a:xfrm>
            <a:off x="3931925" y="3335275"/>
            <a:ext cx="22050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51" name="Google Shape;251;p31"/>
          <p:cNvSpPr>
            <a:spLocks noGrp="1"/>
          </p:cNvSpPr>
          <p:nvPr>
            <p:ph type="pic" idx="17"/>
          </p:nvPr>
        </p:nvSpPr>
        <p:spPr>
          <a:xfrm>
            <a:off x="7635600" y="3335275"/>
            <a:ext cx="1135200" cy="1215600"/>
          </a:xfrm>
          <a:prstGeom prst="roundRect">
            <a:avLst>
              <a:gd name="adj" fmla="val 3655"/>
            </a:avLst>
          </a:prstGeom>
          <a:noFill/>
          <a:ln>
            <a:noFill/>
          </a:ln>
        </p:spPr>
      </p:sp>
      <p:sp>
        <p:nvSpPr>
          <p:cNvPr id="252" name="Google Shape;252;p31"/>
          <p:cNvSpPr>
            <a:spLocks noGrp="1"/>
          </p:cNvSpPr>
          <p:nvPr>
            <p:ph type="pic" idx="18"/>
          </p:nvPr>
        </p:nvSpPr>
        <p:spPr>
          <a:xfrm>
            <a:off x="25753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3" name="Google Shape;253;p31"/>
          <p:cNvSpPr>
            <a:spLocks noGrp="1"/>
          </p:cNvSpPr>
          <p:nvPr>
            <p:ph type="pic" idx="19"/>
          </p:nvPr>
        </p:nvSpPr>
        <p:spPr>
          <a:xfrm>
            <a:off x="6278800" y="3335875"/>
            <a:ext cx="1215000" cy="1215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4" name="Google Shape;254;p31"/>
          <p:cNvSpPr txBox="1"/>
          <p:nvPr/>
        </p:nvSpPr>
        <p:spPr>
          <a:xfrm>
            <a:off x="420872" y="203200"/>
            <a:ext cx="42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2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800">
              <a:solidFill>
                <a:schemeClr val="lt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cxnSp>
        <p:nvCxnSpPr>
          <p:cNvPr id="255" name="Google Shape;255;p31"/>
          <p:cNvCxnSpPr/>
          <p:nvPr/>
        </p:nvCxnSpPr>
        <p:spPr>
          <a:xfrm rot="10800000">
            <a:off x="560525" y="279400"/>
            <a:ext cx="1494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31"/>
          <p:cNvSpPr/>
          <p:nvPr/>
        </p:nvSpPr>
        <p:spPr>
          <a:xfrm>
            <a:off x="603475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Confidential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1644650" y="4749800"/>
            <a:ext cx="768000" cy="190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rPr>
              <a:t>Copyright ©</a:t>
            </a:r>
            <a:endParaRPr sz="700">
              <a:solidFill>
                <a:schemeClr val="lt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5" name="Google Shape;295;p4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3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1" name="Google Shape;311;p4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2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6" name="Google Shape;316;p4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4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8" name="Google Shape;318;p4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9" name="Google Shape;319;p4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3" name="Google Shape;323;p4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46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6" name="Google Shape;326;p46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1" name="Google Shape;331;p4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4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4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8" name="Google Shape;338;p4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9" name="Google Shape;339;p4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4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4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4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4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55" name="Google Shape;355;p5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56" name="Google Shape;356;p5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p5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58" name="Google Shape;358;p5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5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5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5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5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5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5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5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5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5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5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08925" y="278025"/>
            <a:ext cx="44484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Inter"/>
              <a:buNone/>
              <a:defRPr sz="4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613175" y="2780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○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■"/>
              <a:defRPr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3"/>
          <p:cNvSpPr txBox="1">
            <a:spLocks noGrp="1"/>
          </p:cNvSpPr>
          <p:nvPr>
            <p:ph type="title"/>
          </p:nvPr>
        </p:nvSpPr>
        <p:spPr>
          <a:xfrm>
            <a:off x="420875" y="634196"/>
            <a:ext cx="4324800" cy="17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Ethics of Genetic Editing CRISPR </a:t>
            </a:r>
            <a:endParaRPr/>
          </a:p>
        </p:txBody>
      </p:sp>
      <p:pic>
        <p:nvPicPr>
          <p:cNvPr id="385" name="Google Shape;385;p53" descr="Abstract image of blue ribbons on a black background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2943" r="32255"/>
          <a:stretch/>
        </p:blipFill>
        <p:spPr>
          <a:xfrm>
            <a:off x="5039775" y="196800"/>
            <a:ext cx="3905400" cy="47499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body" idx="1"/>
          </p:nvPr>
        </p:nvSpPr>
        <p:spPr>
          <a:xfrm>
            <a:off x="420875" y="1007550"/>
            <a:ext cx="4119300" cy="24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"/>
              <a:t>Genetic editing is the alteration of DNA sequences in an organism, allowing scientists to add, remove, or modify genes.</a:t>
            </a: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CRISPR-Cas9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 revolutionary gene-editing tool that can precisely modify DNA.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1" name="Google Shape;391;p54" descr="Office workers collaborating around a computer.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531" b="3531"/>
          <a:stretch/>
        </p:blipFill>
        <p:spPr>
          <a:xfrm>
            <a:off x="4825875" y="2498780"/>
            <a:ext cx="4119300" cy="2424600"/>
          </a:xfrm>
          <a:prstGeom prst="roundRect">
            <a:avLst>
              <a:gd name="adj" fmla="val 16667"/>
            </a:avLst>
          </a:prstGeom>
        </p:spPr>
      </p:pic>
      <p:sp>
        <p:nvSpPr>
          <p:cNvPr id="392" name="Google Shape;392;p54"/>
          <p:cNvSpPr txBox="1">
            <a:spLocks noGrp="1"/>
          </p:cNvSpPr>
          <p:nvPr>
            <p:ph type="title"/>
          </p:nvPr>
        </p:nvSpPr>
        <p:spPr>
          <a:xfrm>
            <a:off x="105850" y="203250"/>
            <a:ext cx="45972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Understanding what Genetic Editing is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93" name="Google Shape;393;p54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94" name="Google Shape;394;p54"/>
          <p:cNvSpPr txBox="1"/>
          <p:nvPr/>
        </p:nvSpPr>
        <p:spPr>
          <a:xfrm>
            <a:off x="222425" y="2571750"/>
            <a:ext cx="3680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Potential Uses</a:t>
            </a:r>
            <a:endParaRPr sz="1800"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5" name="Google Shape;395;p54"/>
          <p:cNvSpPr txBox="1"/>
          <p:nvPr/>
        </p:nvSpPr>
        <p:spPr>
          <a:xfrm>
            <a:off x="410100" y="3108850"/>
            <a:ext cx="39054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Treating genetic disorders (cystic fibrosis, sickle cell anemia).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Enhancing human traits (intelligence, athletic ability).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nter"/>
              <a:buChar char="●"/>
            </a:pPr>
            <a:r>
              <a:rPr lang="en" sz="12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Preventing inherited diseases.</a:t>
            </a:r>
            <a:endParaRPr sz="12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96" name="Google Shape;39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450" y="152400"/>
            <a:ext cx="4119300" cy="230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5"/>
          <p:cNvSpPr txBox="1">
            <a:spLocks noGrp="1"/>
          </p:cNvSpPr>
          <p:nvPr>
            <p:ph type="title"/>
          </p:nvPr>
        </p:nvSpPr>
        <p:spPr>
          <a:xfrm>
            <a:off x="420875" y="424825"/>
            <a:ext cx="37593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Arguments For Genetic Editing</a:t>
            </a:r>
            <a:endParaRPr/>
          </a:p>
        </p:txBody>
      </p:sp>
      <p:sp>
        <p:nvSpPr>
          <p:cNvPr id="402" name="Google Shape;402;p55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198425" y="2941325"/>
            <a:ext cx="2354700" cy="15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03" name="Google Shape;403;p55"/>
          <p:cNvSpPr txBox="1">
            <a:spLocks noGrp="1"/>
          </p:cNvSpPr>
          <p:nvPr>
            <p:ph type="body" idx="7"/>
          </p:nvPr>
        </p:nvSpPr>
        <p:spPr>
          <a:xfrm>
            <a:off x="3678950" y="424825"/>
            <a:ext cx="5078700" cy="43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Eliminating Genetic Diseases: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Could cure inherited disorders like Huntington’s, cystic fibrosis, and muscular dystrophy.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Enhancing Quality of Life: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If we can prevent disabilities and diseases, shouldn’t we?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Fighting Pandemics: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CRISPR can help modify immune responses to diseases like </a:t>
            </a:r>
            <a:r>
              <a:rPr lang="en" sz="1600" b="1">
                <a:latin typeface="Arial"/>
                <a:ea typeface="Arial"/>
                <a:cs typeface="Arial"/>
                <a:sym typeface="Arial"/>
              </a:rPr>
              <a:t>HIV and COVID-19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Reproductive Freedom: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Parents should have the right to give their children the best genetic advantages.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5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05" name="Google Shape;40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25" y="2738781"/>
            <a:ext cx="3530750" cy="222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2100" y="3246425"/>
            <a:ext cx="25146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>
            <a:spLocks noGrp="1"/>
          </p:cNvSpPr>
          <p:nvPr>
            <p:ph type="title"/>
          </p:nvPr>
        </p:nvSpPr>
        <p:spPr>
          <a:xfrm>
            <a:off x="420875" y="424825"/>
            <a:ext cx="37593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 Arguments Against Genetic Editing</a:t>
            </a:r>
            <a:endParaRPr/>
          </a:p>
        </p:txBody>
      </p:sp>
      <p:sp>
        <p:nvSpPr>
          <p:cNvPr id="412" name="Google Shape;412;p56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198425" y="2941325"/>
            <a:ext cx="2354700" cy="15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body" idx="7"/>
          </p:nvPr>
        </p:nvSpPr>
        <p:spPr>
          <a:xfrm>
            <a:off x="3678950" y="424825"/>
            <a:ext cx="5078700" cy="43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Unintended Consequences: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Editing one gene may have unknown side effects on future generations.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Playing God: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Is it ethical to alter nature and human evolution?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Widening Social Inequality: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Only the rich may afford genetic enhancements, increasing the gap between classes.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>
                <a:latin typeface="Arial"/>
                <a:ea typeface="Arial"/>
                <a:cs typeface="Arial"/>
                <a:sym typeface="Arial"/>
              </a:rPr>
              <a:t>Designer Babies: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 What if people start modifying genes for intelligence, height, or beauty?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6"/>
          <p:cNvSpPr txBox="1">
            <a:spLocks noGrp="1"/>
          </p:cNvSpPr>
          <p:nvPr>
            <p:ph type="sldNum" idx="12"/>
          </p:nvPr>
        </p:nvSpPr>
        <p:spPr>
          <a:xfrm>
            <a:off x="420872" y="203200"/>
            <a:ext cx="42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15" name="Google Shape;41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775" y="3124175"/>
            <a:ext cx="2083875" cy="18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950" y="3336100"/>
            <a:ext cx="2700300" cy="16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588" y="3283313"/>
            <a:ext cx="240982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vestor Pitch">
  <a:themeElements>
    <a:clrScheme name="Simple Light">
      <a:dk1>
        <a:srgbClr val="1A36B4"/>
      </a:dk1>
      <a:lt1>
        <a:srgbClr val="F6F5EC"/>
      </a:lt1>
      <a:dk2>
        <a:srgbClr val="1D1D1D"/>
      </a:dk2>
      <a:lt2>
        <a:srgbClr val="A4C2F4"/>
      </a:lt2>
      <a:accent1>
        <a:srgbClr val="FFFFFF"/>
      </a:accent1>
      <a:accent2>
        <a:srgbClr val="1A36B4"/>
      </a:accent2>
      <a:accent3>
        <a:srgbClr val="1D1D1D"/>
      </a:accent3>
      <a:accent4>
        <a:srgbClr val="F6F5EC"/>
      </a:accent4>
      <a:accent5>
        <a:srgbClr val="1A36B4"/>
      </a:accent5>
      <a:accent6>
        <a:srgbClr val="595959"/>
      </a:accent6>
      <a:hlink>
        <a:srgbClr val="A4C2F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Macintosh PowerPoint</Application>
  <PresentationFormat>On-screen Show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Inter SemiBold</vt:lpstr>
      <vt:lpstr>Inter</vt:lpstr>
      <vt:lpstr>Inter Light</vt:lpstr>
      <vt:lpstr>Simple Light</vt:lpstr>
      <vt:lpstr>Investor Pitch</vt:lpstr>
      <vt:lpstr>The Ethics of Genetic Editing CRISPR </vt:lpstr>
      <vt:lpstr>Understanding what Genetic Editing is  </vt:lpstr>
      <vt:lpstr>Ethical Arguments For Genetic Editing</vt:lpstr>
      <vt:lpstr>Ethical Arguments Against Genetic Editing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James Dunagan</cp:lastModifiedBy>
  <cp:revision>1</cp:revision>
  <dcterms:modified xsi:type="dcterms:W3CDTF">2025-02-25T13:31:50Z</dcterms:modified>
</cp:coreProperties>
</file>