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8074"/>
    <p:restoredTop sz="86438"/>
  </p:normalViewPr>
  <p:slideViewPr>
    <p:cSldViewPr snapToGrid="0">
      <p:cViewPr>
        <p:scale>
          <a:sx n="120" d="100"/>
          <a:sy n="120" d="100"/>
        </p:scale>
        <p:origin x="0" y="-48"/>
      </p:cViewPr>
      <p:guideLst/>
    </p:cSldViewPr>
  </p:slideViewPr>
  <p:outlineViewPr>
    <p:cViewPr>
      <p:scale>
        <a:sx n="35" d="100"/>
        <a:sy n="35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B28B2-2737-2B42-9CC8-7BA8B43580BD}" type="datetimeFigureOut">
              <a:rPr lang="en-US" smtClean="0"/>
              <a:t>8/25/24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FFD36-12CB-7D48-92BA-07AD9EBF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808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CFFD36-12CB-7D48-92BA-07AD9EBFE8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763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CFFD36-12CB-7D48-92BA-07AD9EBFE88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30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CFFD36-12CB-7D48-92BA-07AD9EBFE8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21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CFFD36-12CB-7D48-92BA-07AD9EBFE88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40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CFFD36-12CB-7D48-92BA-07AD9EBFE88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07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829800" cy="2387600"/>
          </a:xfrm>
        </p:spPr>
        <p:txBody>
          <a:bodyPr anchor="b">
            <a:normAutofit/>
          </a:bodyPr>
          <a:lstStyle>
            <a:lvl1pPr algn="l"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8298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9549D6DC-E1CB-4874-BF52-C3407230D20E}" type="datetime1">
              <a:rPr lang="en-US" smtClean="0"/>
              <a:t>8/25/24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7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1D81-C4B9-4A87-89A7-22E29E6C9200}" type="datetime1">
              <a:rPr lang="en-US" smtClean="0"/>
              <a:t>8/25/24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427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31520"/>
            <a:ext cx="2628900" cy="53780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31520"/>
            <a:ext cx="7734300" cy="53780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7718-69F7-427E-95A3-C1246AF46913}" type="datetime1">
              <a:rPr lang="en-US" smtClean="0"/>
              <a:t>8/25/24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72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3E51-B7F7-4C24-B8E3-5471755DC0E0}" type="datetime1">
              <a:rPr lang="en-US" smtClean="0"/>
              <a:t>8/25/24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672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A59F-D956-4598-A3C1-AE72A5387751}" type="datetime1">
              <a:rPr lang="en-US" smtClean="0"/>
              <a:t>8/25/24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23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95847"/>
            <a:ext cx="5181600" cy="3981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95847"/>
            <a:ext cx="5181600" cy="3981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BD69-7BD3-4731-8064-242619E92CBE}" type="datetime1">
              <a:rPr lang="en-US" smtClean="0"/>
              <a:t>8/25/24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047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49131"/>
            <a:ext cx="5157787" cy="693696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10625"/>
            <a:ext cx="5157787" cy="31005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149131"/>
            <a:ext cx="5183188" cy="693696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10625"/>
            <a:ext cx="5183188" cy="31005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77D9-239F-488B-9358-023C46BC7084}" type="datetime1">
              <a:rPr lang="en-US" smtClean="0"/>
              <a:t>8/25/24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621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152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1C24-7140-4FDE-92F3-654C6E2D3C1C}" type="datetime1">
              <a:rPr lang="en-US" smtClean="0"/>
              <a:t>8/25/24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16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D6ACF-ECB9-4B5F-A429-08B8AC75E8EF}" type="datetime1">
              <a:rPr lang="en-US" smtClean="0"/>
              <a:t>8/25/24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3932237" cy="2346326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31521"/>
            <a:ext cx="6172200" cy="512953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429B-EE2A-486A-BDB9-0C848B4FAFDD}" type="datetime1">
              <a:rPr lang="en-US" smtClean="0"/>
              <a:t>8/25/24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8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3932237" cy="2341564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7257"/>
            <a:ext cx="6172200" cy="51737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FE4A-CB8D-40AB-BFFC-AAF37EA071CB}" type="datetime1">
              <a:rPr lang="en-US" smtClean="0"/>
              <a:t>8/25/24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919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</a:extLst>
            </p:cNvPr>
            <p:cNvCxnSpPr>
              <a:cxnSpLocks/>
            </p:cNvCxnSpPr>
            <p:nvPr/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</a:extLst>
            </p:cNvPr>
            <p:cNvCxnSpPr>
              <a:cxnSpLocks/>
            </p:cNvCxnSpPr>
            <p:nvPr/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</a:extLst>
            </p:cNvPr>
            <p:cNvSpPr/>
            <p:nvPr/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</a:extLst>
            </p:cNvPr>
            <p:cNvSpPr/>
            <p:nvPr/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732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89408"/>
            <a:ext cx="10515600" cy="3821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136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C0517C94-3B1E-4991-BED3-41F8B0158A00}" type="datetime1">
              <a:rPr lang="en-US" smtClean="0"/>
              <a:t>8/25/24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345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3467" y="3246434"/>
            <a:ext cx="628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73BAE12-D270-459D-897B-6833652BB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21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gscholar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rofessordunagan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8827F1-3359-44F6-9009-43AE2B17F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"/>
            <a:ext cx="12192001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7AFAD67-5350-4773-886F-D6DD7E66D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7346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lue and pink paint mixture">
            <a:extLst>
              <a:ext uri="{FF2B5EF4-FFF2-40B4-BE49-F238E27FC236}">
                <a16:creationId xmlns:a16="http://schemas.microsoft.com/office/drawing/2014/main" id="{432ED7C7-A290-E96B-5D02-AA96776155F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0000"/>
          </a:blip>
          <a:srcRect t="15709" r="-1" b="-1"/>
          <a:stretch/>
        </p:blipFill>
        <p:spPr>
          <a:xfrm>
            <a:off x="20" y="10"/>
            <a:ext cx="12188932" cy="6857990"/>
          </a:xfrm>
          <a:prstGeom prst="rect">
            <a:avLst/>
          </a:prstGeom>
          <a:ln w="12700">
            <a:noFill/>
          </a:ln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654AC0FE-C43D-49AC-9730-284354DEC8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8366" y="87"/>
            <a:ext cx="10933011" cy="6864297"/>
            <a:chOff x="628366" y="87"/>
            <a:chExt cx="10933011" cy="6864297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46F6FE9-8F24-4E96-8FA6-DABE61A20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1282750" y="3429044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0C5E755-8FD9-4EBF-978B-015F9339F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6688336" y="3429043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C7F63B7-3E85-42EC-8447-F6699247EC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28366" y="3413532"/>
              <a:ext cx="2585819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Graphic 11">
              <a:extLst>
                <a:ext uri="{FF2B5EF4-FFF2-40B4-BE49-F238E27FC236}">
                  <a16:creationId xmlns:a16="http://schemas.microsoft.com/office/drawing/2014/main" id="{AFDFA9EA-AAC0-416F-A0E9-ACD410E9D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2063" y="702002"/>
              <a:ext cx="5759819" cy="6155995"/>
            </a:xfrm>
            <a:custGeom>
              <a:avLst/>
              <a:gdLst>
                <a:gd name="connsiteX0" fmla="*/ 0 w 4320540"/>
                <a:gd name="connsiteY0" fmla="*/ 4617720 h 4617719"/>
                <a:gd name="connsiteX1" fmla="*/ 0 w 4320540"/>
                <a:gd name="connsiteY1" fmla="*/ 4268439 h 4617719"/>
                <a:gd name="connsiteX2" fmla="*/ 0 w 4320540"/>
                <a:gd name="connsiteY2" fmla="*/ 2052352 h 4617719"/>
                <a:gd name="connsiteX3" fmla="*/ 2160270 w 4320540"/>
                <a:gd name="connsiteY3" fmla="*/ 0 h 4617719"/>
                <a:gd name="connsiteX4" fmla="*/ 2160270 w 4320540"/>
                <a:gd name="connsiteY4" fmla="*/ 0 h 4617719"/>
                <a:gd name="connsiteX5" fmla="*/ 4320540 w 4320540"/>
                <a:gd name="connsiteY5" fmla="*/ 2052352 h 4617719"/>
                <a:gd name="connsiteX6" fmla="*/ 4320540 w 4320540"/>
                <a:gd name="connsiteY6" fmla="*/ 2782443 h 4617719"/>
                <a:gd name="connsiteX7" fmla="*/ 4320540 w 4320540"/>
                <a:gd name="connsiteY7" fmla="*/ 4617720 h 4617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320540" h="4617719">
                  <a:moveTo>
                    <a:pt x="0" y="4617720"/>
                  </a:moveTo>
                  <a:lnTo>
                    <a:pt x="0" y="4268439"/>
                  </a:lnTo>
                  <a:lnTo>
                    <a:pt x="0" y="2052352"/>
                  </a:lnTo>
                  <a:cubicBezTo>
                    <a:pt x="0" y="918877"/>
                    <a:pt x="967169" y="0"/>
                    <a:pt x="2160270" y="0"/>
                  </a:cubicBezTo>
                  <a:lnTo>
                    <a:pt x="2160270" y="0"/>
                  </a:lnTo>
                  <a:cubicBezTo>
                    <a:pt x="3353372" y="0"/>
                    <a:pt x="4320540" y="918877"/>
                    <a:pt x="4320540" y="2052352"/>
                  </a:cubicBezTo>
                  <a:lnTo>
                    <a:pt x="4320540" y="2782443"/>
                  </a:lnTo>
                  <a:lnTo>
                    <a:pt x="4320540" y="4617720"/>
                  </a:ln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4EF7E7E-9948-4D78-BE70-F624A62D8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74010" y="3413529"/>
              <a:ext cx="2587367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975AAAB-9AEC-496F-94E4-CE5330CB49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2421" y="3431507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B5BF383-42C5-4FE4-894A-17B84AF22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6164" y="3435428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BB25457-A5B1-EDAE-2ACF-D947318E1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71863" y="3429000"/>
            <a:ext cx="5248275" cy="238760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A Professor Dunagan Orientation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EFC1C3-D31D-ACD7-9A2D-7585614CB6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71863" y="1932808"/>
            <a:ext cx="5248275" cy="132167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What to know about taking a class from Professor Jim Dunagan</a:t>
            </a:r>
          </a:p>
        </p:txBody>
      </p:sp>
    </p:spTree>
    <p:extLst>
      <p:ext uri="{BB962C8B-B14F-4D97-AF65-F5344CB8AC3E}">
        <p14:creationId xmlns:p14="http://schemas.microsoft.com/office/powerpoint/2010/main" val="32856553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C4008-4318-77F8-8E24-FFEBF8916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About 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45FDE-F71D-E374-1018-8E4F8863A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Worked as a radio talent (DJ)</a:t>
            </a:r>
            <a:r>
              <a:rPr lang="en-US" baseline="0" dirty="0"/>
              <a:t> for over 40 years</a:t>
            </a:r>
          </a:p>
          <a:p>
            <a:r>
              <a:rPr lang="en-US" baseline="0" dirty="0"/>
              <a:t>Returned to college in 2009 after a layoff</a:t>
            </a:r>
          </a:p>
          <a:p>
            <a:pPr lvl="1"/>
            <a:r>
              <a:rPr lang="en-US" baseline="0" dirty="0"/>
              <a:t>Earned Bachelors and Master’s degrees from SUNY schools (2013-2018)</a:t>
            </a:r>
          </a:p>
          <a:p>
            <a:pPr lvl="1"/>
            <a:r>
              <a:rPr lang="en-US" baseline="0" dirty="0"/>
              <a:t>Received Ed.D. degree from University of Illinois in December 2023</a:t>
            </a:r>
          </a:p>
          <a:p>
            <a:r>
              <a:rPr lang="en-US" dirty="0"/>
              <a:t>Higher Ed background</a:t>
            </a:r>
          </a:p>
          <a:p>
            <a:pPr lvl="1"/>
            <a:r>
              <a:rPr lang="en-US" dirty="0"/>
              <a:t>Began teaching at SUNY Oswego in January 2018</a:t>
            </a:r>
          </a:p>
          <a:p>
            <a:pPr lvl="2"/>
            <a:r>
              <a:rPr lang="en-US" dirty="0"/>
              <a:t>I teach Strategic Communication for Business</a:t>
            </a:r>
          </a:p>
          <a:p>
            <a:pPr lvl="1"/>
            <a:r>
              <a:rPr lang="en-US" baseline="0" dirty="0"/>
              <a:t>Began</a:t>
            </a:r>
            <a:r>
              <a:rPr lang="en-US" dirty="0"/>
              <a:t> teaching at SU in August 2019</a:t>
            </a:r>
          </a:p>
          <a:p>
            <a:pPr lvl="2"/>
            <a:r>
              <a:rPr lang="en-US" baseline="0" dirty="0"/>
              <a:t>I teach Small Group Communication, Presentational Speaking, and Interpersonal Communication</a:t>
            </a:r>
          </a:p>
        </p:txBody>
      </p:sp>
    </p:spTree>
    <p:extLst>
      <p:ext uri="{BB962C8B-B14F-4D97-AF65-F5344CB8AC3E}">
        <p14:creationId xmlns:p14="http://schemas.microsoft.com/office/powerpoint/2010/main" val="4229084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FF8D4-CA78-4804-6B03-F9F29A7B1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 Teach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72389-0753-BA76-3D3C-281137933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Regardless of the courses I teach, they all have some things in common</a:t>
            </a:r>
          </a:p>
          <a:p>
            <a:pPr lvl="1"/>
            <a:r>
              <a:rPr lang="en-US" dirty="0"/>
              <a:t>The importance of context – the circumstances or situation that affects any interaction</a:t>
            </a:r>
          </a:p>
          <a:p>
            <a:pPr lvl="2"/>
            <a:r>
              <a:rPr lang="en-US" dirty="0"/>
              <a:t>Context is</a:t>
            </a:r>
            <a:r>
              <a:rPr lang="en-US" baseline="0" dirty="0"/>
              <a:t> always present and always shapes how we communicate</a:t>
            </a:r>
          </a:p>
          <a:p>
            <a:pPr lvl="1"/>
            <a:r>
              <a:rPr lang="en-US" dirty="0"/>
              <a:t>The search for meaning</a:t>
            </a:r>
          </a:p>
          <a:p>
            <a:pPr lvl="2"/>
            <a:r>
              <a:rPr lang="en-US" dirty="0"/>
              <a:t>We are either trying to impart</a:t>
            </a:r>
            <a:r>
              <a:rPr lang="en-US" baseline="0" dirty="0"/>
              <a:t> the right meaning when sharing in an interaction or trying to interpret the meaning of something someone shared</a:t>
            </a:r>
          </a:p>
        </p:txBody>
      </p:sp>
    </p:spTree>
    <p:extLst>
      <p:ext uri="{BB962C8B-B14F-4D97-AF65-F5344CB8AC3E}">
        <p14:creationId xmlns:p14="http://schemas.microsoft.com/office/powerpoint/2010/main" val="2445836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86C9E-393A-4589-065A-9D22AF3BF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 Teach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CF60F-0A4E-283F-B714-26546E34C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chance to share what I have learned</a:t>
            </a:r>
          </a:p>
          <a:p>
            <a:pPr lvl="1"/>
            <a:r>
              <a:rPr lang="en-US" dirty="0"/>
              <a:t>A combination</a:t>
            </a:r>
            <a:r>
              <a:rPr lang="en-US" baseline="0" dirty="0"/>
              <a:t> of educational background and a lifetime of work as a professional communicator</a:t>
            </a:r>
          </a:p>
          <a:p>
            <a:pPr lvl="2"/>
            <a:r>
              <a:rPr lang="en-US" dirty="0"/>
              <a:t>Doctoral research focused on information literacy and critical thinking</a:t>
            </a:r>
          </a:p>
          <a:p>
            <a:pPr lvl="2"/>
            <a:r>
              <a:rPr lang="en-US" baseline="0" dirty="0"/>
              <a:t>Vocal</a:t>
            </a:r>
            <a:r>
              <a:rPr lang="en-US" dirty="0"/>
              <a:t> performance expert</a:t>
            </a:r>
            <a:endParaRPr lang="en-US" baseline="0" dirty="0"/>
          </a:p>
          <a:p>
            <a:pPr lvl="0"/>
            <a:r>
              <a:rPr lang="en-US" dirty="0"/>
              <a:t>The opportunity to affect the experiences of my students</a:t>
            </a:r>
          </a:p>
          <a:p>
            <a:pPr lvl="1"/>
            <a:r>
              <a:rPr lang="en-US" dirty="0"/>
              <a:t>Bringing something I hope is unique to my classes that makes the classroom a more interesting place</a:t>
            </a:r>
          </a:p>
          <a:p>
            <a:r>
              <a:rPr lang="en-US" dirty="0"/>
              <a:t>My genuine love for helping to guide students through what they are learning</a:t>
            </a:r>
          </a:p>
          <a:p>
            <a:pPr lvl="1"/>
            <a:r>
              <a:rPr lang="en-US" dirty="0"/>
              <a:t>Knowing you and working with you is one of the great joys of </a:t>
            </a:r>
            <a:r>
              <a:rPr lang="en-US"/>
              <a:t>my 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14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F27C3-C8E2-E0E5-A2FB-2F351CEB3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 teach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49746-DBE4-B5FD-0780-7992481C0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</a:t>
            </a:r>
            <a:r>
              <a:rPr lang="en-US" baseline="0" dirty="0"/>
              <a:t> employ a unique learning environment called </a:t>
            </a:r>
            <a:r>
              <a:rPr lang="en-US" baseline="0" dirty="0">
                <a:hlinkClick r:id="rId3"/>
              </a:rPr>
              <a:t>Common</a:t>
            </a:r>
            <a:r>
              <a:rPr lang="en-US" dirty="0">
                <a:hlinkClick r:id="rId3"/>
              </a:rPr>
              <a:t> Ground Scholar</a:t>
            </a:r>
            <a:endParaRPr lang="en-US" baseline="0" dirty="0"/>
          </a:p>
          <a:p>
            <a:pPr lvl="1"/>
            <a:r>
              <a:rPr lang="en-US" baseline="0" dirty="0"/>
              <a:t>It is designed to both share knowledge for students to consume as well as provide a way for students to create knowledge that can be shared with others</a:t>
            </a:r>
          </a:p>
          <a:p>
            <a:pPr lvl="1"/>
            <a:r>
              <a:rPr lang="en-US" dirty="0"/>
              <a:t>Scholar content is rich with related images and videos that work with text to provide a more interesting and engaging way of learning</a:t>
            </a:r>
          </a:p>
          <a:p>
            <a:r>
              <a:rPr lang="en-US" dirty="0"/>
              <a:t>I created my own class website – </a:t>
            </a:r>
            <a:r>
              <a:rPr lang="en-US" dirty="0">
                <a:hlinkClick r:id="rId4"/>
              </a:rPr>
              <a:t>professordunagan.com</a:t>
            </a:r>
            <a:endParaRPr lang="en-US" dirty="0"/>
          </a:p>
          <a:p>
            <a:pPr lvl="1"/>
            <a:r>
              <a:rPr lang="en-US" dirty="0"/>
              <a:t>It provides students with all course content including syllabus, assignments, and a week-by-week course schedule</a:t>
            </a:r>
          </a:p>
          <a:p>
            <a:r>
              <a:rPr lang="en-US" dirty="0"/>
              <a:t>Your specific institution learning management system (Blackboard, Brightspace) is used in a limited fashion</a:t>
            </a:r>
          </a:p>
          <a:p>
            <a:pPr lvl="1"/>
            <a:r>
              <a:rPr lang="en-US" dirty="0"/>
              <a:t>Grade tracking/monitoring</a:t>
            </a:r>
          </a:p>
          <a:p>
            <a:pPr lvl="1"/>
            <a:r>
              <a:rPr lang="en-US" dirty="0"/>
              <a:t>Assignment submission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701569"/>
      </p:ext>
    </p:extLst>
  </p:cSld>
  <p:clrMapOvr>
    <a:masterClrMapping/>
  </p:clrMapOvr>
</p:sld>
</file>

<file path=ppt/theme/theme1.xml><?xml version="1.0" encoding="utf-8"?>
<a:theme xmlns:a="http://schemas.openxmlformats.org/drawingml/2006/main" name="ArchVTI">
  <a:themeElements>
    <a:clrScheme name="AnalogousFromLightSeedLeftStep">
      <a:dk1>
        <a:srgbClr val="000000"/>
      </a:dk1>
      <a:lt1>
        <a:srgbClr val="FFFFFF"/>
      </a:lt1>
      <a:dk2>
        <a:srgbClr val="243541"/>
      </a:dk2>
      <a:lt2>
        <a:srgbClr val="E2E8E7"/>
      </a:lt2>
      <a:accent1>
        <a:srgbClr val="C6969C"/>
      </a:accent1>
      <a:accent2>
        <a:srgbClr val="BA7F9F"/>
      </a:accent2>
      <a:accent3>
        <a:srgbClr val="C492C2"/>
      </a:accent3>
      <a:accent4>
        <a:srgbClr val="A47FBA"/>
      </a:accent4>
      <a:accent5>
        <a:srgbClr val="A096C6"/>
      </a:accent5>
      <a:accent6>
        <a:srgbClr val="7F8BBA"/>
      </a:accent6>
      <a:hlink>
        <a:srgbClr val="568E87"/>
      </a:hlink>
      <a:folHlink>
        <a:srgbClr val="7F7F7F"/>
      </a:folHlink>
    </a:clrScheme>
    <a:fontScheme name="Custom 16">
      <a:majorFont>
        <a:latin typeface="Footlight MT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VTI" id="{23FE938F-4DF0-4C94-8546-C2AC6D26660D}" vid="{62E62DA1-385F-4EE3-8841-58A87FAE206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1430</TotalTime>
  <Words>376</Words>
  <Application>Microsoft Macintosh PowerPoint</Application>
  <PresentationFormat>Widescreen</PresentationFormat>
  <Paragraphs>41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Arial</vt:lpstr>
      <vt:lpstr>Avenir Next LT Pro</vt:lpstr>
      <vt:lpstr>Footlight MT Light</vt:lpstr>
      <vt:lpstr>ArchVTI</vt:lpstr>
      <vt:lpstr>A Professor Dunagan Orientation</vt:lpstr>
      <vt:lpstr>All About Me</vt:lpstr>
      <vt:lpstr>What I Teach</vt:lpstr>
      <vt:lpstr>Why I Teach</vt:lpstr>
      <vt:lpstr>How I teach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Dunagan</dc:creator>
  <cp:lastModifiedBy>James Dunagan</cp:lastModifiedBy>
  <cp:revision>4</cp:revision>
  <dcterms:created xsi:type="dcterms:W3CDTF">2024-08-25T13:26:23Z</dcterms:created>
  <dcterms:modified xsi:type="dcterms:W3CDTF">2024-08-26T13:17:08Z</dcterms:modified>
</cp:coreProperties>
</file>