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074"/>
    <p:restoredTop sz="86438"/>
  </p:normalViewPr>
  <p:slideViewPr>
    <p:cSldViewPr snapToGrid="0">
      <p:cViewPr>
        <p:scale>
          <a:sx n="120" d="100"/>
          <a:sy n="120" d="100"/>
        </p:scale>
        <p:origin x="0" y="-48"/>
      </p:cViewPr>
      <p:guideLst/>
    </p:cSldViewPr>
  </p:slideViewPr>
  <p:outlineViewPr>
    <p:cViewPr>
      <p:scale>
        <a:sx n="35" d="100"/>
        <a:sy n="3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B28B2-2737-2B42-9CC8-7BA8B43580BD}" type="datetimeFigureOut">
              <a:rPr lang="en-US" smtClean="0"/>
              <a:t>8/25/24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FFD36-12CB-7D48-92BA-07AD9EBF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0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CFFD36-12CB-7D48-92BA-07AD9EBFE8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6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CFFD36-12CB-7D48-92BA-07AD9EBFE8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3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CFFD36-12CB-7D48-92BA-07AD9EBFE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21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CFFD36-12CB-7D48-92BA-07AD9EBFE8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40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CFFD36-12CB-7D48-92BA-07AD9EBFE8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8/25/24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7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8/25/24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8/25/24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8/25/24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7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8/25/24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3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8/25/24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4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8/25/24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2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8/25/24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8/25/24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8/25/24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8/25/24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1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8/25/24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gschola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fessordunaga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lue and pink paint mixture">
            <a:extLst>
              <a:ext uri="{FF2B5EF4-FFF2-40B4-BE49-F238E27FC236}">
                <a16:creationId xmlns:a16="http://schemas.microsoft.com/office/drawing/2014/main" id="{432ED7C7-A290-E96B-5D02-AA96776155F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rcRect t="15709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BB25457-A5B1-EDAE-2ACF-D947318E1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863" y="3429000"/>
            <a:ext cx="5248275" cy="23876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 Professor Dunagan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FC1C3-D31D-ACD7-9A2D-7585614CB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863" y="1932808"/>
            <a:ext cx="5248275" cy="132167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What to know about taking a class from Professor Jim Dunagan</a:t>
            </a:r>
          </a:p>
        </p:txBody>
      </p:sp>
    </p:spTree>
    <p:extLst>
      <p:ext uri="{BB962C8B-B14F-4D97-AF65-F5344CB8AC3E}">
        <p14:creationId xmlns:p14="http://schemas.microsoft.com/office/powerpoint/2010/main" val="3285655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4008-4318-77F8-8E24-FFEBF891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45FDE-F71D-E374-1018-8E4F8863A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Worked as a radio talent (DJ)</a:t>
            </a:r>
            <a:r>
              <a:rPr lang="en-US" baseline="0" dirty="0"/>
              <a:t> for over 40 years</a:t>
            </a:r>
          </a:p>
          <a:p>
            <a:r>
              <a:rPr lang="en-US" baseline="0" dirty="0"/>
              <a:t>Returned to college in 2009 after a layoff</a:t>
            </a:r>
          </a:p>
          <a:p>
            <a:pPr lvl="1"/>
            <a:r>
              <a:rPr lang="en-US" baseline="0" dirty="0"/>
              <a:t>Earned Bachelors and Master’s degrees from SUNY schools (2013-2018)</a:t>
            </a:r>
          </a:p>
          <a:p>
            <a:pPr lvl="1"/>
            <a:r>
              <a:rPr lang="en-US" baseline="0" dirty="0"/>
              <a:t>Received Ed.D. degree from University of Illinois in December 2023</a:t>
            </a:r>
          </a:p>
          <a:p>
            <a:r>
              <a:rPr lang="en-US" dirty="0"/>
              <a:t>Higher Ed background</a:t>
            </a:r>
          </a:p>
          <a:p>
            <a:pPr lvl="1"/>
            <a:r>
              <a:rPr lang="en-US" dirty="0"/>
              <a:t>Began teaching at SUNY Oswego in January 2018</a:t>
            </a:r>
          </a:p>
          <a:p>
            <a:pPr lvl="2"/>
            <a:r>
              <a:rPr lang="en-US" dirty="0"/>
              <a:t>I teach Strategic Communication for Business</a:t>
            </a:r>
          </a:p>
          <a:p>
            <a:pPr lvl="1"/>
            <a:r>
              <a:rPr lang="en-US" baseline="0" dirty="0"/>
              <a:t>Began</a:t>
            </a:r>
            <a:r>
              <a:rPr lang="en-US" dirty="0"/>
              <a:t> teaching at SU in August 2019</a:t>
            </a:r>
          </a:p>
          <a:p>
            <a:pPr lvl="2"/>
            <a:r>
              <a:rPr lang="en-US" baseline="0" dirty="0"/>
              <a:t>I teach Small Group Communication, Presentational Speaking, and Interpersonal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22908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F8D4-CA78-4804-6B03-F9F29A7B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2389-0753-BA76-3D3C-281137933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the courses I teach, they all have some things in common</a:t>
            </a:r>
          </a:p>
          <a:p>
            <a:pPr lvl="1"/>
            <a:r>
              <a:rPr lang="en-US" dirty="0"/>
              <a:t>The importance of context – the circumstances or situation that affects any interaction</a:t>
            </a:r>
          </a:p>
          <a:p>
            <a:pPr lvl="2"/>
            <a:r>
              <a:rPr lang="en-US" dirty="0"/>
              <a:t>Context is</a:t>
            </a:r>
            <a:r>
              <a:rPr lang="en-US" baseline="0" dirty="0"/>
              <a:t> always present and always shapes how we communicate</a:t>
            </a:r>
          </a:p>
          <a:p>
            <a:pPr lvl="1"/>
            <a:r>
              <a:rPr lang="en-US" dirty="0"/>
              <a:t>The search for meaning</a:t>
            </a:r>
          </a:p>
          <a:p>
            <a:pPr lvl="2"/>
            <a:r>
              <a:rPr lang="en-US" dirty="0"/>
              <a:t>We are either trying to impart</a:t>
            </a:r>
            <a:r>
              <a:rPr lang="en-US" baseline="0" dirty="0"/>
              <a:t> the right meaning when sharing in an interaction or trying to interpret the meaning of something someone shared</a:t>
            </a:r>
          </a:p>
        </p:txBody>
      </p:sp>
    </p:spTree>
    <p:extLst>
      <p:ext uri="{BB962C8B-B14F-4D97-AF65-F5344CB8AC3E}">
        <p14:creationId xmlns:p14="http://schemas.microsoft.com/office/powerpoint/2010/main" val="244583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6C9E-393A-4589-065A-9D22AF3B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CF60F-0A4E-283F-B714-26546E34C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chance to share what I have learned</a:t>
            </a:r>
          </a:p>
          <a:p>
            <a:pPr lvl="1"/>
            <a:r>
              <a:rPr lang="en-US" dirty="0"/>
              <a:t>A combination</a:t>
            </a:r>
            <a:r>
              <a:rPr lang="en-US" baseline="0" dirty="0"/>
              <a:t> of educational background and a lifetime of work as a professional communicator</a:t>
            </a:r>
          </a:p>
          <a:p>
            <a:pPr lvl="2"/>
            <a:r>
              <a:rPr lang="en-US" dirty="0"/>
              <a:t>Doctoral research focused on information literacy and critical thinking</a:t>
            </a:r>
          </a:p>
          <a:p>
            <a:pPr lvl="2"/>
            <a:r>
              <a:rPr lang="en-US" baseline="0" dirty="0"/>
              <a:t>Vocal</a:t>
            </a:r>
            <a:r>
              <a:rPr lang="en-US" dirty="0"/>
              <a:t> performance expert</a:t>
            </a:r>
            <a:endParaRPr lang="en-US" baseline="0" dirty="0"/>
          </a:p>
          <a:p>
            <a:pPr lvl="0"/>
            <a:r>
              <a:rPr lang="en-US" dirty="0"/>
              <a:t>The opportunity to affect the experiences of my students</a:t>
            </a:r>
          </a:p>
          <a:p>
            <a:pPr lvl="1"/>
            <a:r>
              <a:rPr lang="en-US" dirty="0"/>
              <a:t>Bringing something I hope is unique to my classes that makes the classroom a more interesting place</a:t>
            </a:r>
          </a:p>
          <a:p>
            <a:r>
              <a:rPr lang="en-US" dirty="0"/>
              <a:t>My genuine love for helping to guide students through what they are learning</a:t>
            </a:r>
          </a:p>
          <a:p>
            <a:pPr lvl="1"/>
            <a:r>
              <a:rPr lang="en-US" dirty="0"/>
              <a:t>Knowing you and working with you is one of the great joys of </a:t>
            </a:r>
            <a:r>
              <a:rPr lang="en-US"/>
              <a:t>my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27C3-C8E2-E0E5-A2FB-2F351CEB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9746-DBE4-B5FD-0780-7992481C0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baseline="0" dirty="0"/>
              <a:t> employ a unique learning environment called </a:t>
            </a:r>
            <a:r>
              <a:rPr lang="en-US" baseline="0" dirty="0">
                <a:hlinkClick r:id="rId3"/>
              </a:rPr>
              <a:t>Common</a:t>
            </a:r>
            <a:r>
              <a:rPr lang="en-US" dirty="0">
                <a:hlinkClick r:id="rId3"/>
              </a:rPr>
              <a:t> Ground Scholar</a:t>
            </a:r>
            <a:endParaRPr lang="en-US" baseline="0" dirty="0"/>
          </a:p>
          <a:p>
            <a:pPr lvl="1"/>
            <a:r>
              <a:rPr lang="en-US" baseline="0" dirty="0"/>
              <a:t>It is designed to both share knowledge for students to consume as well as provide a way for students to create knowledge that can be shared with others</a:t>
            </a:r>
          </a:p>
          <a:p>
            <a:pPr lvl="1"/>
            <a:r>
              <a:rPr lang="en-US" dirty="0"/>
              <a:t>Scholar content is rich with related images and videos that work with text to provide a more interesting and engaging way of learning</a:t>
            </a:r>
          </a:p>
          <a:p>
            <a:r>
              <a:rPr lang="en-US" dirty="0"/>
              <a:t>I created my own class website – </a:t>
            </a:r>
            <a:r>
              <a:rPr lang="en-US" dirty="0">
                <a:hlinkClick r:id="rId4"/>
              </a:rPr>
              <a:t>professordunagan.com</a:t>
            </a:r>
            <a:endParaRPr lang="en-US" dirty="0"/>
          </a:p>
          <a:p>
            <a:pPr lvl="1"/>
            <a:r>
              <a:rPr lang="en-US" dirty="0"/>
              <a:t>It provides students with all course content including syllabus, assignments, and a week-by-week course schedule</a:t>
            </a:r>
          </a:p>
          <a:p>
            <a:r>
              <a:rPr lang="en-US" dirty="0"/>
              <a:t>Your specific institution learning management system (Blackboard, Brightspace) is used in a limited fashion</a:t>
            </a:r>
          </a:p>
          <a:p>
            <a:pPr lvl="1"/>
            <a:r>
              <a:rPr lang="en-US" dirty="0"/>
              <a:t>Grade tracking/monitoring</a:t>
            </a:r>
          </a:p>
          <a:p>
            <a:pPr lvl="1"/>
            <a:r>
              <a:rPr lang="en-US" dirty="0"/>
              <a:t>Assignment submission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01569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7"/>
      </a:lt2>
      <a:accent1>
        <a:srgbClr val="C6969C"/>
      </a:accent1>
      <a:accent2>
        <a:srgbClr val="BA7F9F"/>
      </a:accent2>
      <a:accent3>
        <a:srgbClr val="C492C2"/>
      </a:accent3>
      <a:accent4>
        <a:srgbClr val="A47FBA"/>
      </a:accent4>
      <a:accent5>
        <a:srgbClr val="A096C6"/>
      </a:accent5>
      <a:accent6>
        <a:srgbClr val="7F8BBA"/>
      </a:accent6>
      <a:hlink>
        <a:srgbClr val="568E87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376</Words>
  <Application>Microsoft Macintosh PowerPoint</Application>
  <PresentationFormat>Widescreen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Arial</vt:lpstr>
      <vt:lpstr>Avenir Next LT Pro</vt:lpstr>
      <vt:lpstr>Footlight MT Light</vt:lpstr>
      <vt:lpstr>ArchVTI</vt:lpstr>
      <vt:lpstr>A Professor Dunagan Orientation</vt:lpstr>
      <vt:lpstr>All About Me</vt:lpstr>
      <vt:lpstr>What I Teach</vt:lpstr>
      <vt:lpstr>Why I Teach</vt:lpstr>
      <vt:lpstr>How I teach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Dunagan</dc:creator>
  <cp:lastModifiedBy>James Dunagan</cp:lastModifiedBy>
  <cp:revision>4</cp:revision>
  <dcterms:created xsi:type="dcterms:W3CDTF">2024-08-25T13:26:23Z</dcterms:created>
  <dcterms:modified xsi:type="dcterms:W3CDTF">2024-08-26T13:17:08Z</dcterms:modified>
</cp:coreProperties>
</file>