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8"/>
  </p:notesMasterIdLst>
  <p:sldIdLst>
    <p:sldId id="256" r:id="rId2"/>
    <p:sldId id="258" r:id="rId3"/>
    <p:sldId id="259" r:id="rId4"/>
    <p:sldId id="261" r:id="rId5"/>
    <p:sldId id="262" r:id="rId6"/>
    <p:sldId id="266" r:id="rId7"/>
    <p:sldId id="270" r:id="rId8"/>
    <p:sldId id="273" r:id="rId9"/>
    <p:sldId id="275" r:id="rId10"/>
    <p:sldId id="313" r:id="rId11"/>
    <p:sldId id="314" r:id="rId12"/>
    <p:sldId id="276" r:id="rId13"/>
    <p:sldId id="279" r:id="rId14"/>
    <p:sldId id="283" r:id="rId15"/>
    <p:sldId id="284" r:id="rId16"/>
    <p:sldId id="286" r:id="rId17"/>
    <p:sldId id="289" r:id="rId18"/>
    <p:sldId id="291" r:id="rId19"/>
    <p:sldId id="292" r:id="rId20"/>
    <p:sldId id="301" r:id="rId21"/>
    <p:sldId id="317" r:id="rId22"/>
    <p:sldId id="305" r:id="rId23"/>
    <p:sldId id="307" r:id="rId24"/>
    <p:sldId id="309" r:id="rId25"/>
    <p:sldId id="310" r:id="rId26"/>
    <p:sldId id="311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451"/>
    <p:restoredTop sz="86395"/>
  </p:normalViewPr>
  <p:slideViewPr>
    <p:cSldViewPr snapToGrid="0" snapToObjects="1">
      <p:cViewPr varScale="1">
        <p:scale>
          <a:sx n="105" d="100"/>
          <a:sy n="105" d="100"/>
        </p:scale>
        <p:origin x="720" y="192"/>
      </p:cViewPr>
      <p:guideLst/>
    </p:cSldViewPr>
  </p:slideViewPr>
  <p:outlineViewPr>
    <p:cViewPr>
      <p:scale>
        <a:sx n="35" d="100"/>
        <a:sy n="35" d="100"/>
      </p:scale>
      <p:origin x="0" y="-6640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5" d="100"/>
          <a:sy n="85" d="100"/>
        </p:scale>
        <p:origin x="3928" y="1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D0C4C9-6610-1149-A01D-8AA33CCDA3CD}" type="datetimeFigureOut">
              <a:rPr lang="en-US" smtClean="0"/>
              <a:t>5/4/23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84A6D3-F9E9-3044-98E8-B629B12D1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374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84A6D3-F9E9-3044-98E8-B629B12D17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3777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84A6D3-F9E9-3044-98E8-B629B12D17C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5517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84A6D3-F9E9-3044-98E8-B629B12D17C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5601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84A6D3-F9E9-3044-98E8-B629B12D17C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0231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84A6D3-F9E9-3044-98E8-B629B12D17C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1665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84A6D3-F9E9-3044-98E8-B629B12D17C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8561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84A6D3-F9E9-3044-98E8-B629B12D17C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3336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84A6D3-F9E9-3044-98E8-B629B12D17C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6930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84A6D3-F9E9-3044-98E8-B629B12D17C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6980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84A6D3-F9E9-3044-98E8-B629B12D17C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0249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84A6D3-F9E9-3044-98E8-B629B12D17C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707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84A6D3-F9E9-3044-98E8-B629B12D17C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86840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84A6D3-F9E9-3044-98E8-B629B12D17C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42100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84A6D3-F9E9-3044-98E8-B629B12D17C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25925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84A6D3-F9E9-3044-98E8-B629B12D17C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23073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84A6D3-F9E9-3044-98E8-B629B12D17C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51892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84A6D3-F9E9-3044-98E8-B629B12D17C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3728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84A6D3-F9E9-3044-98E8-B629B12D17C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96528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84A6D3-F9E9-3044-98E8-B629B12D17C7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3805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84A6D3-F9E9-3044-98E8-B629B12D17C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123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84A6D3-F9E9-3044-98E8-B629B12D17C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1895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84A6D3-F9E9-3044-98E8-B629B12D17C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3680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84A6D3-F9E9-3044-98E8-B629B12D17C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133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84A6D3-F9E9-3044-98E8-B629B12D17C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0113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84A6D3-F9E9-3044-98E8-B629B12D17C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6826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84A6D3-F9E9-3044-98E8-B629B12D17C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371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5/4/23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2A059-A572-7049-89C6-7F6C347C08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 211 Final exam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1CA4F7-DF54-4A42-BA9A-ACE1DBA293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6479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541E5-EC65-614C-9820-B98AD89D1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en-US" sz="3600" b="1" kern="1200" cap="all" dirty="0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THE ETHICS OF BUSINESS </a:t>
            </a:r>
            <a:r>
              <a:rPr lang="en-US" b="1" dirty="0"/>
              <a:t>(Week 6/7 Update)</a:t>
            </a:r>
            <a:endParaRPr lang="en-US" sz="3600" kern="1200" cap="all" dirty="0">
              <a:ln w="3175" cmpd="sng">
                <a:noFill/>
              </a:ln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97DD-5B17-F543-8A45-583CAD2AF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Which of</a:t>
            </a:r>
            <a:r>
              <a:rPr lang="en-US" sz="1800" kern="1200" cap="none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following statements about ethics is NOT true</a:t>
            </a:r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A) Ethics is</a:t>
            </a:r>
            <a:r>
              <a:rPr lang="en-US" sz="1600" kern="1200" cap="none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not the same thing as feelings</a:t>
            </a:r>
            <a:endParaRPr lang="en-US" sz="1600" kern="1200" cap="none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B) Ethics</a:t>
            </a:r>
            <a:r>
              <a:rPr lang="en-US" sz="1600" kern="1200" cap="none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isn’t simply religion</a:t>
            </a:r>
            <a:endParaRPr lang="en-US" sz="1600" kern="1200" cap="none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C) Ethics isn’t merely following the law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D) Ethics isn’t simply knowing what we ought to do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E) Ethics isn’t merely following culturally-accepted</a:t>
            </a:r>
            <a:r>
              <a:rPr lang="en-US" sz="1600" kern="1200" cap="none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norms</a:t>
            </a:r>
            <a:endParaRPr lang="en-US" sz="1600" kern="1200" cap="none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Answer:  D</a:t>
            </a:r>
          </a:p>
        </p:txBody>
      </p:sp>
    </p:spTree>
    <p:extLst>
      <p:ext uri="{BB962C8B-B14F-4D97-AF65-F5344CB8AC3E}">
        <p14:creationId xmlns:p14="http://schemas.microsoft.com/office/powerpoint/2010/main" val="3460061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541E5-EC65-614C-9820-B98AD89D1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en-US" sz="3600" b="1" kern="1200" cap="all" dirty="0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THE ETHICS OF BUSINESS </a:t>
            </a:r>
            <a:r>
              <a:rPr lang="en-US" b="1" dirty="0"/>
              <a:t>(Week 6/7 Update)</a:t>
            </a:r>
            <a:endParaRPr lang="en-US" sz="3600" kern="1200" cap="all" dirty="0">
              <a:ln w="3175" cmpd="sng">
                <a:noFill/>
              </a:ln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97DD-5B17-F543-8A45-583CAD2AF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is</a:t>
            </a:r>
            <a:r>
              <a:rPr lang="en-US" sz="1800" kern="1200" cap="none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good definition of the concept of “appropriation?”</a:t>
            </a:r>
            <a:endParaRPr lang="en-US" sz="1800" kern="1200" cap="none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A) Acknowledging the work of others in your own work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B) When our</a:t>
            </a:r>
            <a:r>
              <a:rPr lang="en-US" sz="1600" kern="1200" cap="none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interest in something comes in conflict with our duties or responsibilities</a:t>
            </a:r>
            <a:endParaRPr lang="en-US" sz="1600" kern="1200" cap="none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C) When we respond to a situation based on how we are affected by the way the situation is presented to us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D) Our tendency to adopt behavior based on others rather than our own judgment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E) When we use the work of others and not credit them</a:t>
            </a:r>
          </a:p>
          <a:p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Answer:  E</a:t>
            </a:r>
          </a:p>
        </p:txBody>
      </p:sp>
    </p:spTree>
    <p:extLst>
      <p:ext uri="{BB962C8B-B14F-4D97-AF65-F5344CB8AC3E}">
        <p14:creationId xmlns:p14="http://schemas.microsoft.com/office/powerpoint/2010/main" val="991044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7FAD6-4AFC-9A41-BFC4-3AED0005A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1200" cap="all" dirty="0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Chapter 8   Finding and Evaluating Business Information</a:t>
            </a:r>
            <a:endParaRPr lang="en-US" sz="3600" kern="1200" cap="all" dirty="0">
              <a:ln w="3175" cmpd="sng">
                <a:noFill/>
              </a:ln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44FF8-B5C2-5243-B71D-E459C75C0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Which of the following refers to the range of research for a report?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A) Purpose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B) Scope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C) Evaluation 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D) Complexity 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E) Benefits</a:t>
            </a:r>
          </a:p>
          <a:p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Answer:  B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tabLst/>
              <a:defRPr/>
            </a:pPr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Study Question:  1 How do you determine what information you need?</a:t>
            </a:r>
          </a:p>
        </p:txBody>
      </p:sp>
    </p:spTree>
    <p:extLst>
      <p:ext uri="{BB962C8B-B14F-4D97-AF65-F5344CB8AC3E}">
        <p14:creationId xmlns:p14="http://schemas.microsoft.com/office/powerpoint/2010/main" val="3101572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7FAD6-4AFC-9A41-BFC4-3AED0005A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1200" cap="all" dirty="0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Chapter 8   Finding and Evaluating Business Information</a:t>
            </a:r>
            <a:endParaRPr lang="en-US" sz="3600" kern="1200" cap="all" dirty="0">
              <a:ln w="3175" cmpd="sng">
                <a:noFill/>
              </a:ln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44FF8-B5C2-5243-B71D-E459C75C0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is the advantage to using articles from publications such as the </a:t>
            </a:r>
            <a:r>
              <a:rPr lang="en-US" sz="1800" i="1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Wall Street Journal</a:t>
            </a:r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A) They are current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B) They offer a wide variety of opinions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C) Editors have reviewed them, making them more reliable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D) Researchers can find some type of publication to support the goal of the research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E) They can be found online</a:t>
            </a:r>
          </a:p>
          <a:p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Answer:  C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tabLst/>
              <a:defRPr/>
            </a:pPr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Study Question:  2 How do you conduct research in print and online sources?</a:t>
            </a:r>
          </a:p>
        </p:txBody>
      </p:sp>
    </p:spTree>
    <p:extLst>
      <p:ext uri="{BB962C8B-B14F-4D97-AF65-F5344CB8AC3E}">
        <p14:creationId xmlns:p14="http://schemas.microsoft.com/office/powerpoint/2010/main" val="3660605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BFB58-B889-3D45-BFC2-E0FB19856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1200" cap="all" dirty="0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Chapter 9   Preparing Persuasive Business Proposals</a:t>
            </a:r>
            <a:endParaRPr lang="en-US" sz="3600" kern="1200" cap="all" dirty="0">
              <a:ln w="3175" cmpd="sng">
                <a:noFill/>
              </a:ln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769FBE-650C-614F-8145-619921D0F2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your audience doesn’t know you, how can you build credibility in the proposal?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A) By asking thoughtful questions of the audience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B) By identifying areas of concern for the audience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C) By explaining what the audience is doing wrong and how they can correct those issues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D) By explaining your experience and qualifications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E) By identifying what the competition is doing</a:t>
            </a:r>
          </a:p>
          <a:p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Answer:  D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tabLst/>
              <a:defRPr/>
            </a:pPr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Study Question:  1 How do you use ACE to prepare an effective proposal?</a:t>
            </a:r>
          </a:p>
        </p:txBody>
      </p:sp>
    </p:spTree>
    <p:extLst>
      <p:ext uri="{BB962C8B-B14F-4D97-AF65-F5344CB8AC3E}">
        <p14:creationId xmlns:p14="http://schemas.microsoft.com/office/powerpoint/2010/main" val="925137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BFB58-B889-3D45-BFC2-E0FB19856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1200" cap="all" dirty="0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Chapter 9   Preparing Persuasive Business Proposals</a:t>
            </a:r>
            <a:endParaRPr lang="en-US" sz="3600" kern="1200" cap="all" dirty="0">
              <a:ln w="3175" cmpd="sng">
                <a:noFill/>
              </a:ln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769FBE-650C-614F-8145-619921D0F2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responding to a competitive proposal, how can a company be sure they are submitting what the audience wants?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A) By utilizing information in the RFP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B) By meeting with the audience to determine need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C) By meeting with competitors to see what they are including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D) By responding with a proposal developed based on past experience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E) By developing a proposal that includes the lowest cost possible for the audience </a:t>
            </a:r>
          </a:p>
          <a:p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Answer:  A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tabLst/>
              <a:defRPr/>
            </a:pPr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Study Question:  1 How do you use ACE to prepare an effective proposal?</a:t>
            </a:r>
          </a:p>
        </p:txBody>
      </p:sp>
    </p:spTree>
    <p:extLst>
      <p:ext uri="{BB962C8B-B14F-4D97-AF65-F5344CB8AC3E}">
        <p14:creationId xmlns:p14="http://schemas.microsoft.com/office/powerpoint/2010/main" val="3134817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92F1D-BE2D-A14F-9F7E-1BC4669D8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1200" cap="all" dirty="0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Chapter 10   Preparing Business Reports</a:t>
            </a:r>
            <a:endParaRPr lang="en-US" sz="3600" kern="1200" cap="all" dirty="0">
              <a:ln w="3175" cmpd="sng">
                <a:noFill/>
              </a:ln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F21B0C-373B-7348-B2D8-1A615F30A1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should always be included in a feasibility report?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A) Costs associated with implementing the proposal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B) Deadlines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C) A detailed background on why the report was written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D) Criteria that decision makers can use to judge the proposal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E) Potential outcomes</a:t>
            </a:r>
          </a:p>
          <a:p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Answer:  D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tabLst/>
              <a:defRPr/>
            </a:pPr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Study Question:  2 What types of short, routine reports are typical in business?</a:t>
            </a:r>
          </a:p>
        </p:txBody>
      </p:sp>
    </p:spTree>
    <p:extLst>
      <p:ext uri="{BB962C8B-B14F-4D97-AF65-F5344CB8AC3E}">
        <p14:creationId xmlns:p14="http://schemas.microsoft.com/office/powerpoint/2010/main" val="3964873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08C22-973A-5A40-B197-7900D225D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1200" cap="all" dirty="0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Chapter 10   Preparing Business Reports</a:t>
            </a:r>
            <a:endParaRPr lang="en-US" sz="3600" kern="1200" cap="all" dirty="0">
              <a:ln w="3175" cmpd="sng">
                <a:noFill/>
              </a:ln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81A5D5-B5AE-864D-A2CF-2F5778903C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Which of the following reports is designed to quickly inform others about the work you have done and to provide documentation for future use?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A) Feasibility report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B) Progress report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C) Evaluation report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D) Recommendation report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E) Formal report</a:t>
            </a:r>
          </a:p>
          <a:p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Answer:  B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tabLst/>
              <a:defRPr/>
            </a:pPr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Study Question:  2 What types of short, routine reports are typical in business?</a:t>
            </a:r>
          </a:p>
        </p:txBody>
      </p:sp>
    </p:spTree>
    <p:extLst>
      <p:ext uri="{BB962C8B-B14F-4D97-AF65-F5344CB8AC3E}">
        <p14:creationId xmlns:p14="http://schemas.microsoft.com/office/powerpoint/2010/main" val="1372611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C5E4B-1CFE-1B43-873C-24168E09A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1200" cap="all" dirty="0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Chapter 11   Preparing and Delivering Business Presentations</a:t>
            </a:r>
            <a:endParaRPr lang="en-US" sz="3600" kern="1200" cap="all" dirty="0">
              <a:ln w="3175" cmpd="sng">
                <a:noFill/>
              </a:ln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448C17-9163-7C49-A77D-69643918AD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composing a presentation, the goal of the </a:t>
            </a:r>
            <a:r>
              <a:rPr lang="en-US" sz="1800" b="1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content</a:t>
            </a:r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should be to _____.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A) change the audience’s opinion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B) engage the audience and meet their needs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C) be presented in bullet points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D) include design elements that provide distraction 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E) include a variety of visual aids</a:t>
            </a:r>
          </a:p>
          <a:p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Answer:  B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tabLst/>
              <a:defRPr/>
            </a:pPr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Study Question:  2 How do you compose the presentation?</a:t>
            </a:r>
          </a:p>
        </p:txBody>
      </p:sp>
    </p:spTree>
    <p:extLst>
      <p:ext uri="{BB962C8B-B14F-4D97-AF65-F5344CB8AC3E}">
        <p14:creationId xmlns:p14="http://schemas.microsoft.com/office/powerpoint/2010/main" val="3387372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C5E4B-1CFE-1B43-873C-24168E09A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1200" cap="all" dirty="0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Chapter 11   Preparing and Delivering Business Presentations</a:t>
            </a:r>
            <a:endParaRPr lang="en-US" sz="3600" kern="1200" cap="all" dirty="0">
              <a:ln w="3175" cmpd="sng">
                <a:noFill/>
              </a:ln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448C17-9163-7C49-A77D-69643918AD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is the goal of establishing rapport with the audience?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A) To introduce yourself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B) To convince the audience that the information is relevant to them 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C) To motivate the audience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D) To allow the audience to feel confident that you have considered their needs in the presentation 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E) To preview the content of the presentation </a:t>
            </a:r>
          </a:p>
          <a:p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Answer:  D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tabLst/>
              <a:defRPr/>
            </a:pPr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Study Question:  2 How do you compose the presentation?</a:t>
            </a:r>
          </a:p>
        </p:txBody>
      </p:sp>
    </p:spTree>
    <p:extLst>
      <p:ext uri="{BB962C8B-B14F-4D97-AF65-F5344CB8AC3E}">
        <p14:creationId xmlns:p14="http://schemas.microsoft.com/office/powerpoint/2010/main" val="2971230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5E2EA-93DE-CF4E-8BCF-A52F0D89F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1200" cap="all" dirty="0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Chapter 1   Developing Your Professional Presence</a:t>
            </a:r>
            <a:endParaRPr lang="en-US" sz="3600" kern="1200" cap="all" dirty="0">
              <a:ln w="3175" cmpd="sng">
                <a:noFill/>
              </a:ln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89D4D9-D577-C744-A0CE-EB6FDDF680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Which of the following concepts helps to explain why communication can fail?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A) Transmission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B) Medium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C) Barriers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D) Encoding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E) Interaction</a:t>
            </a:r>
          </a:p>
          <a:p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Answer:  C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tabLst/>
              <a:defRPr/>
            </a:pPr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Study Question:  1 Why is it challenging to communicate well?</a:t>
            </a:r>
          </a:p>
        </p:txBody>
      </p:sp>
    </p:spTree>
    <p:extLst>
      <p:ext uri="{BB962C8B-B14F-4D97-AF65-F5344CB8AC3E}">
        <p14:creationId xmlns:p14="http://schemas.microsoft.com/office/powerpoint/2010/main" val="2223031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9BB6D-C845-BA46-9B3D-EE33C8A76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1200" cap="all" dirty="0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Chapter 4   Communicating Routine Messages and Building Goodwill</a:t>
            </a:r>
            <a:endParaRPr lang="en-US" sz="3600" kern="1200" cap="all" dirty="0">
              <a:ln w="3175" cmpd="sng">
                <a:noFill/>
              </a:ln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74001B-95CC-CF40-B465-310F4A15C7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addition to an expression of gratitude, what is a typical element found at the end of a routine request?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A) An outline of alternative 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B) An indication of consequences if the request is not fulfilled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C) An indication of how to reach the writer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D) A call for action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E) A reminder of reasons why the request should be granted</a:t>
            </a:r>
          </a:p>
          <a:p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Answer:  D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tabLst/>
              <a:defRPr/>
            </a:pPr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Study Question:  1 How do you compose messages containing questions and requests?</a:t>
            </a:r>
          </a:p>
        </p:txBody>
      </p:sp>
    </p:spTree>
    <p:extLst>
      <p:ext uri="{BB962C8B-B14F-4D97-AF65-F5344CB8AC3E}">
        <p14:creationId xmlns:p14="http://schemas.microsoft.com/office/powerpoint/2010/main" val="100517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9BB6D-C845-BA46-9B3D-EE33C8A76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1200" cap="all" dirty="0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Chapter 4   Communicating Routine Messages and Building Goodwill</a:t>
            </a:r>
            <a:endParaRPr lang="en-US" sz="3600" kern="1200" cap="all" dirty="0">
              <a:ln w="3175" cmpd="sng">
                <a:noFill/>
              </a:ln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74001B-95CC-CF40-B465-310F4A15C7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Why should a goodwill message (thank you, congratulatory, or sympathy message) be a handwritten note that is mailed to the recipient?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A) It takes longer to get than email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B) It displays intent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C) It’s a responsible use of company resources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D) It’s a more personal way of communicating and is much more likely to be read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E) Work email can be monitored by the company while “snail mail” is not</a:t>
            </a:r>
          </a:p>
          <a:p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Answer:  </a:t>
            </a:r>
            <a:r>
              <a:rPr lang="en-US" dirty="0"/>
              <a:t>D</a:t>
            </a:r>
            <a:endParaRPr lang="en-US" sz="1800" kern="1200" cap="none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9910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4A4AC-D865-7147-B9E9-FFBA1D1D0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1200" cap="all" dirty="0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Chapter 6   Communicating Bad News</a:t>
            </a:r>
            <a:endParaRPr lang="en-US" sz="3600" kern="1200" cap="all" dirty="0">
              <a:ln w="3175" cmpd="sng">
                <a:noFill/>
              </a:ln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18175A-9E9A-B14F-A105-93959FEF2D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possible, which method of delivering bad news is usually the best choice?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A) Email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B) Face-to-face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C) Text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D) Phone calls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E) Letters</a:t>
            </a:r>
          </a:p>
          <a:p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Answer: B 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tabLst/>
              <a:defRPr/>
            </a:pPr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Study Question:  1 How should you analyze and plan a bad-news message?</a:t>
            </a:r>
          </a:p>
        </p:txBody>
      </p:sp>
    </p:spTree>
    <p:extLst>
      <p:ext uri="{BB962C8B-B14F-4D97-AF65-F5344CB8AC3E}">
        <p14:creationId xmlns:p14="http://schemas.microsoft.com/office/powerpoint/2010/main" val="324143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4A4AC-D865-7147-B9E9-FFBA1D1D0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1200" cap="all" dirty="0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Chapter 6   Communicating Bad News</a:t>
            </a:r>
            <a:endParaRPr lang="en-US" sz="3600" kern="1200" cap="all" dirty="0">
              <a:ln w="3175" cmpd="sng">
                <a:noFill/>
              </a:ln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18175A-9E9A-B14F-A105-93959FEF2D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your audience is expecting to hear from you, and the bad news is not a surprise, what organizational approach will benefit the message?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A) Goodwill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B) Persuasive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C) Indirect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D) Casual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E) Direct</a:t>
            </a:r>
          </a:p>
          <a:p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Answer:  E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tabLst/>
              <a:defRPr/>
            </a:pPr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Study Question:  2 What are effective strategies for composing bad-news messages?</a:t>
            </a:r>
          </a:p>
        </p:txBody>
      </p:sp>
    </p:spTree>
    <p:extLst>
      <p:ext uri="{BB962C8B-B14F-4D97-AF65-F5344CB8AC3E}">
        <p14:creationId xmlns:p14="http://schemas.microsoft.com/office/powerpoint/2010/main" val="1366504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D8139-805A-2548-B905-D007BC3A1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057D00-D8B7-134F-8697-FBB16755B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Which</a:t>
            </a:r>
            <a:r>
              <a:rPr lang="en-US" baseline="0" dirty="0"/>
              <a:t> of these choices is a correctly formatted APA citation?</a:t>
            </a:r>
          </a:p>
          <a:p>
            <a:pPr lvl="1"/>
            <a:r>
              <a:rPr lang="en-US" baseline="0" dirty="0"/>
              <a:t>A) Adams, Brown, &amp; Chase (2018) The story of business communication.  </a:t>
            </a:r>
            <a:r>
              <a:rPr lang="en-US" i="1" baseline="0" dirty="0"/>
              <a:t>Journal of Business Communication</a:t>
            </a:r>
            <a:r>
              <a:rPr lang="en-US" i="0" baseline="0" dirty="0"/>
              <a:t>, </a:t>
            </a:r>
            <a:r>
              <a:rPr lang="en-US" i="1" baseline="0" dirty="0"/>
              <a:t>42</a:t>
            </a:r>
            <a:r>
              <a:rPr lang="en-US" baseline="0" dirty="0"/>
              <a:t> (3), 52-60.</a:t>
            </a:r>
          </a:p>
          <a:p>
            <a:pPr lvl="1"/>
            <a:r>
              <a:rPr lang="en-US" baseline="0" dirty="0"/>
              <a:t>B) Adams, R., Brown, C., &amp; Chase, S. (2018).  The story of business </a:t>
            </a:r>
            <a:r>
              <a:rPr lang="en-US" dirty="0"/>
              <a:t>c</a:t>
            </a:r>
            <a:r>
              <a:rPr lang="en-US" baseline="0" dirty="0"/>
              <a:t>ommunication. </a:t>
            </a:r>
            <a:r>
              <a:rPr lang="en-US" sz="1600" i="1" kern="1200" cap="none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Journal of Business Communication, 42 </a:t>
            </a:r>
            <a:r>
              <a:rPr lang="en-US" sz="1600" kern="1200" cap="none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(3), 52-60.</a:t>
            </a:r>
            <a:r>
              <a:rPr lang="en-US" dirty="0"/>
              <a:t> </a:t>
            </a:r>
            <a:endParaRPr lang="en-US" baseline="0" dirty="0"/>
          </a:p>
          <a:p>
            <a:pPr lvl="1"/>
            <a:r>
              <a:rPr lang="en-US" baseline="0" dirty="0"/>
              <a:t>C) Adams, Robert; Brown, Candice; &amp; Chase, Samuel (2018). </a:t>
            </a:r>
            <a:r>
              <a:rPr lang="en-US" sz="1600" kern="1200" cap="none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story of business communication.  </a:t>
            </a:r>
            <a:r>
              <a:rPr lang="en-US" sz="1600" i="1" kern="1200" cap="none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Journal of Business Communication, 42 </a:t>
            </a:r>
            <a:r>
              <a:rPr lang="en-US" sz="1600" kern="1200" cap="none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(3), 52-60.</a:t>
            </a:r>
            <a:r>
              <a:rPr lang="en-US" dirty="0"/>
              <a:t> 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tabLst/>
              <a:defRPr/>
            </a:pPr>
            <a:r>
              <a:rPr lang="en-US" sz="1600" kern="1200" cap="none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D) Adams, R., Brown, C., &amp; Chase, S. (March,</a:t>
            </a:r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600" kern="1200" cap="none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2018).  The Story of Business Communication. </a:t>
            </a:r>
            <a:r>
              <a:rPr lang="en-US" sz="1600" i="1" kern="1200" cap="none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Journal of Business </a:t>
            </a:r>
            <a:r>
              <a:rPr lang="en-US" sz="1600" i="0" kern="1200" cap="none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Communication, 42</a:t>
            </a:r>
            <a:r>
              <a:rPr lang="en-US" sz="1600" kern="1200" cap="none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(3), 52-60.</a:t>
            </a:r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sz="1600" dirty="0">
              <a:effectLst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tabLst/>
              <a:defRPr/>
            </a:pPr>
            <a:r>
              <a:rPr lang="en-US" sz="1600" kern="1200" cap="none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E) Adams, R., Brown, C. &amp; Chase, S. (2018).  The Story of Business Communication. </a:t>
            </a:r>
            <a:r>
              <a:rPr lang="en-US" sz="1600" i="1" kern="1200" cap="none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Journal of Business Communication, 42 </a:t>
            </a:r>
            <a:r>
              <a:rPr lang="en-US" sz="1600" kern="1200" cap="none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(3), pp. 52-60.</a:t>
            </a:r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sz="1800" kern="1200" cap="none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tabLst/>
              <a:defRPr/>
            </a:pPr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Answer:  B</a:t>
            </a:r>
          </a:p>
        </p:txBody>
      </p:sp>
    </p:spTree>
    <p:extLst>
      <p:ext uri="{BB962C8B-B14F-4D97-AF65-F5344CB8AC3E}">
        <p14:creationId xmlns:p14="http://schemas.microsoft.com/office/powerpoint/2010/main" val="2553098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D8139-805A-2548-B905-D007BC3A1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057D00-D8B7-134F-8697-FBB16755B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Which of the</a:t>
            </a:r>
            <a:r>
              <a:rPr lang="en-US" baseline="0" dirty="0"/>
              <a:t> following is a correctly-formatted in-text citation?</a:t>
            </a:r>
          </a:p>
          <a:p>
            <a:pPr lvl="1"/>
            <a:r>
              <a:rPr lang="en-US" baseline="0" dirty="0"/>
              <a:t>A) Business communication is a “method of exchanging written, verbal, and non-verbal messages between parties engaged in commerce activities” (Adams, R., Brown, C., &amp; Chase, S., 2018, p. 53).</a:t>
            </a:r>
          </a:p>
          <a:p>
            <a:pPr lvl="1" rtl="0" eaLnBrk="1" latinLnBrk="0" hangingPunct="1"/>
            <a:r>
              <a:rPr lang="en-US" sz="1600" kern="1200" cap="none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B) Business communication is a “method of exchanging written, verbal, and non-verbal messages between parties engaged in commerce activities” (Adams, Brown, &amp; Chase, 2018, 53).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tabLst/>
              <a:defRPr/>
            </a:pPr>
            <a:r>
              <a:rPr lang="en-US" sz="1600" kern="1200" cap="none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C) Business communication is a “method of exchanging written, verbal, and non-verbal messages between parties engaged in commerce activities” (Adams, Brown, &amp; Chase, 2018, p. 53).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tabLst/>
              <a:defRPr/>
            </a:pPr>
            <a:r>
              <a:rPr lang="en-US" sz="1600" kern="1200" cap="none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D) Business communication is a method of exchanging written, verbal, and non-verbal messages between parties engaged in commerce activities (Adams, Brown, &amp; Chase, 2018, p. 53).</a:t>
            </a:r>
            <a:endParaRPr lang="en-US" sz="1600" dirty="0">
              <a:effectLst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tabLst/>
              <a:defRPr/>
            </a:pPr>
            <a:r>
              <a:rPr lang="en-US" sz="1600" kern="1200" cap="none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E) Business communication is a “method of exchanging written, verbal, and non-verbal messages between parties engaged in commerce activities” (Adams, Brown, and Chase, 2018, 53).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tabLst/>
              <a:defRPr/>
            </a:pPr>
            <a:r>
              <a:rPr lang="en-US" sz="1800" dirty="0">
                <a:effectLst/>
              </a:rPr>
              <a:t>Answer: C</a:t>
            </a:r>
          </a:p>
        </p:txBody>
      </p:sp>
    </p:spTree>
    <p:extLst>
      <p:ext uri="{BB962C8B-B14F-4D97-AF65-F5344CB8AC3E}">
        <p14:creationId xmlns:p14="http://schemas.microsoft.com/office/powerpoint/2010/main" val="1973614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D8139-805A-2548-B905-D007BC3A1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057D00-D8B7-134F-8697-FBB16755B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writing a logical argument, which three elements should</a:t>
            </a:r>
            <a:r>
              <a:rPr lang="en-US" baseline="0" dirty="0"/>
              <a:t> be included?</a:t>
            </a:r>
          </a:p>
          <a:p>
            <a:pPr lvl="1"/>
            <a:r>
              <a:rPr lang="en-US" dirty="0"/>
              <a:t>A) Take a position, defend it, and restate the position.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B) </a:t>
            </a:r>
            <a:r>
              <a:rPr lang="en-US" dirty="0"/>
              <a:t>Take</a:t>
            </a:r>
            <a:r>
              <a:rPr lang="en-US" baseline="0" dirty="0"/>
              <a:t> a position, provide reasons for the position, and restate the position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C) </a:t>
            </a:r>
            <a:r>
              <a:rPr lang="en-US" baseline="0" dirty="0"/>
              <a:t>Make an argument you think might be logical, come up with some reasons it might be true, and suggest another possible argument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D) </a:t>
            </a:r>
            <a:r>
              <a:rPr lang="en-US" baseline="0" dirty="0"/>
              <a:t>Take a position, provide reasons for the position, and offer evidence for the reasons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E) </a:t>
            </a:r>
            <a:r>
              <a:rPr lang="en-US" baseline="0" dirty="0"/>
              <a:t>Make a logical argument, defend it, and come up with some good reasons to defend it</a:t>
            </a:r>
          </a:p>
          <a:p>
            <a:pPr lvl="0"/>
            <a:r>
              <a:rPr lang="en-US" baseline="0" dirty="0"/>
              <a:t>Answer:  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17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A4D9B-FEEC-0545-AFFC-6FDEAB10D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1200" cap="all" dirty="0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Chapter 1   Developing Your Professional Presence</a:t>
            </a:r>
            <a:endParaRPr lang="en-US" sz="3600" kern="1200" cap="all" dirty="0">
              <a:ln w="3175" cmpd="sng">
                <a:noFill/>
              </a:ln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4F2F61-774E-D64A-B508-BF66C02EC3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During the communication process, which of the following acknowledges that one group's learned behaviors may be different than those of another group?</a:t>
            </a:r>
          </a:p>
          <a:p>
            <a:pPr lvl="1"/>
            <a:r>
              <a:rPr lang="pt-BR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A) </a:t>
            </a:r>
            <a:r>
              <a:rPr lang="en-US" sz="1600" kern="1200" cap="none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Relational</a:t>
            </a:r>
            <a:r>
              <a:rPr lang="pt-BR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600" kern="1200" cap="none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context</a:t>
            </a:r>
          </a:p>
          <a:p>
            <a:pPr lvl="1"/>
            <a:r>
              <a:rPr lang="pt-BR" sz="1600" kern="1200" cap="none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</a:t>
            </a:r>
            <a:r>
              <a:rPr lang="pt-BR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Cultural </a:t>
            </a:r>
            <a:r>
              <a:rPr lang="en-US" sz="1600" kern="1200" cap="none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context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C) Social context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D) Psychological context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E) Physical context</a:t>
            </a:r>
          </a:p>
          <a:p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Answer:  B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tabLst/>
              <a:defRPr/>
            </a:pPr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Study Question:  1 Why is it challenging to communicate well?</a:t>
            </a:r>
          </a:p>
        </p:txBody>
      </p:sp>
    </p:spTree>
    <p:extLst>
      <p:ext uri="{BB962C8B-B14F-4D97-AF65-F5344CB8AC3E}">
        <p14:creationId xmlns:p14="http://schemas.microsoft.com/office/powerpoint/2010/main" val="2431534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1C658-2F35-AA44-B77E-038D2983D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1200" cap="all" dirty="0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Chapter 2   Working with Others: Interpersonal, Intercultural, and Team Communication</a:t>
            </a:r>
            <a:endParaRPr lang="en-US" sz="3600" kern="1200" cap="all" dirty="0">
              <a:ln w="3175" cmpd="sng">
                <a:noFill/>
              </a:ln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DB5D39-A3AB-1E42-9E58-1CC63F0E45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message that is conveyed through something other than words uses what type of communication technique?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A) Passive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B) Indirect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C) Nonverbal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D) Interpretive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E) Comprehensive</a:t>
            </a:r>
          </a:p>
          <a:p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Answer:  C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tabLst/>
              <a:defRPr/>
            </a:pPr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Study Question:  1 What listening skills will help you communicate better with others?</a:t>
            </a:r>
          </a:p>
        </p:txBody>
      </p:sp>
    </p:spTree>
    <p:extLst>
      <p:ext uri="{BB962C8B-B14F-4D97-AF65-F5344CB8AC3E}">
        <p14:creationId xmlns:p14="http://schemas.microsoft.com/office/powerpoint/2010/main" val="2927431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9C617-2BC4-0A4D-80C3-9E3384C8C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1200" cap="all" dirty="0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Chapter 2   Working with Others: Interpersonal, Intercultural, and Team Communication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F4477-E859-AD4E-8513-528ACAB765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Critically reviewing and judging what you hear takes place when _____ communication.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A) paraphrasing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B) comprehending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C) interpreting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D) evaluating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E) hearing</a:t>
            </a:r>
          </a:p>
          <a:p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Answer:  D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Study Question:  1 What listening skills will help you communicate better with others?</a:t>
            </a:r>
          </a:p>
        </p:txBody>
      </p:sp>
    </p:spTree>
    <p:extLst>
      <p:ext uri="{BB962C8B-B14F-4D97-AF65-F5344CB8AC3E}">
        <p14:creationId xmlns:p14="http://schemas.microsoft.com/office/powerpoint/2010/main" val="3740887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541E5-EC65-614C-9820-B98AD89D1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1200" cap="all" dirty="0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Chapter 3   Managing the Communication Process  </a:t>
            </a:r>
            <a:endParaRPr lang="en-US" sz="3600" kern="1200" cap="all" dirty="0">
              <a:ln w="3175" cmpd="sng">
                <a:noFill/>
              </a:ln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97DD-5B17-F543-8A45-583CAD2AF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Which would be the best way to persuade your boss to implement a flex-time schedule in your office?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A) Provide research that shows that this arrangement is workable and often results in increased productivity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B) Give the boss the names of the employees who would be interested in working a flex-time schedule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C) Tell the boss how happy it would make you to have the flexibility to accommodate your personal interests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D) Inform the boss about the many leisure activities that employees would be able to engage in if the flex-time schedule were implemented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E) Tell her that your friend's brother's company is considering a flex-time schedule at its local office</a:t>
            </a:r>
          </a:p>
          <a:p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Answer:  A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tabLst/>
              <a:defRPr/>
            </a:pPr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Study Question:  1 What are the benefits of analyzing?</a:t>
            </a:r>
          </a:p>
        </p:txBody>
      </p:sp>
    </p:spTree>
    <p:extLst>
      <p:ext uri="{BB962C8B-B14F-4D97-AF65-F5344CB8AC3E}">
        <p14:creationId xmlns:p14="http://schemas.microsoft.com/office/powerpoint/2010/main" val="261702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541E5-EC65-614C-9820-B98AD89D1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1200" cap="all" dirty="0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Chapter 3   Managing the Communication Process  </a:t>
            </a:r>
            <a:endParaRPr lang="en-US" sz="3600" kern="1200" cap="all" dirty="0">
              <a:ln w="3175" cmpd="sng">
                <a:noFill/>
              </a:ln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97DD-5B17-F543-8A45-583CAD2AF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conducting the audience analysis for a persuasive message, which of the following is one of the recommended questions?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A) How should you organize the persuasive message?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B) What information does the audience need to know and why?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C) How should I design the format and delivery?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D) Does the content ensure complete information?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E) How will I benefit from my idea or proposal?</a:t>
            </a:r>
          </a:p>
          <a:p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Answer:  B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tabLst/>
              <a:defRPr/>
            </a:pPr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Study Question:  1 What are the benefits of analyzing?</a:t>
            </a:r>
          </a:p>
        </p:txBody>
      </p:sp>
    </p:spTree>
    <p:extLst>
      <p:ext uri="{BB962C8B-B14F-4D97-AF65-F5344CB8AC3E}">
        <p14:creationId xmlns:p14="http://schemas.microsoft.com/office/powerpoint/2010/main" val="2916864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86B7C-3D71-1346-A7FE-DC35E2929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1200" cap="all" dirty="0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Chapter 5  Communicating Persuasive Messages	</a:t>
            </a:r>
            <a:endParaRPr lang="en-US" sz="3600" kern="1200" cap="all" dirty="0">
              <a:ln w="3175" cmpd="sng">
                <a:noFill/>
              </a:ln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EDED65-18CB-DA48-B76F-487F70A333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is considered to be the most critical element of persuasion?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A) Logical argument 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B) Credibility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C) Emotion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D) Benefits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E) Establishing a problem or need</a:t>
            </a:r>
          </a:p>
          <a:p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Answer:  B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tabLst/>
              <a:defRPr/>
            </a:pPr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Study Question:  2 What are the basic elements of persuasion?</a:t>
            </a:r>
          </a:p>
        </p:txBody>
      </p:sp>
    </p:spTree>
    <p:extLst>
      <p:ext uri="{BB962C8B-B14F-4D97-AF65-F5344CB8AC3E}">
        <p14:creationId xmlns:p14="http://schemas.microsoft.com/office/powerpoint/2010/main" val="2470165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86B7C-3D71-1346-A7FE-DC35E2929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1200" cap="all" dirty="0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Chapter 5  Communicating Persuasive Messages	</a:t>
            </a:r>
            <a:endParaRPr lang="en-US" sz="3600" kern="1200" cap="all" dirty="0">
              <a:ln w="3175" cmpd="sng">
                <a:noFill/>
              </a:ln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EDED65-18CB-DA48-B76F-487F70A333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you have thoroughly analyzed all the elements and carefully composed the message, evaluation ________.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A) is not recommended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B) can be very difficult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C) is a must before delivering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D) can decrease the persuasive quality</a:t>
            </a:r>
          </a:p>
          <a:p>
            <a:pPr lvl="1"/>
            <a:r>
              <a:rPr lang="en-US" sz="16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E) should be short and superficial</a:t>
            </a:r>
          </a:p>
          <a:p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Answer:  C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tabLst/>
              <a:defRPr/>
            </a:pPr>
            <a:r>
              <a:rPr lang="en-US" sz="18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Study Question:  1 How can the ACE process help you persuade your audience?</a:t>
            </a:r>
          </a:p>
        </p:txBody>
      </p:sp>
    </p:spTree>
    <p:extLst>
      <p:ext uri="{BB962C8B-B14F-4D97-AF65-F5344CB8AC3E}">
        <p14:creationId xmlns:p14="http://schemas.microsoft.com/office/powerpoint/2010/main" val="296950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798</TotalTime>
  <Words>2232</Words>
  <Application>Microsoft Macintosh PowerPoint</Application>
  <PresentationFormat>Widescreen</PresentationFormat>
  <Paragraphs>246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Celestial</vt:lpstr>
      <vt:lpstr>COM 211 Final exam review</vt:lpstr>
      <vt:lpstr>Chapter 1   Developing Your Professional Presence</vt:lpstr>
      <vt:lpstr>Chapter 1   Developing Your Professional Presence</vt:lpstr>
      <vt:lpstr>Chapter 2   Working with Others: Interpersonal, Intercultural, and Team Communication</vt:lpstr>
      <vt:lpstr>Chapter 2   Working with Others: Interpersonal, Intercultural, and Team Communication</vt:lpstr>
      <vt:lpstr>Chapter 3   Managing the Communication Process  </vt:lpstr>
      <vt:lpstr>Chapter 3   Managing the Communication Process  </vt:lpstr>
      <vt:lpstr>Chapter 5  Communicating Persuasive Messages </vt:lpstr>
      <vt:lpstr>Chapter 5  Communicating Persuasive Messages </vt:lpstr>
      <vt:lpstr>THE ETHICS OF BUSINESS (Week 6/7 Update)</vt:lpstr>
      <vt:lpstr>THE ETHICS OF BUSINESS (Week 6/7 Update)</vt:lpstr>
      <vt:lpstr>Chapter 8   Finding and Evaluating Business Information</vt:lpstr>
      <vt:lpstr>Chapter 8   Finding and Evaluating Business Information</vt:lpstr>
      <vt:lpstr>Chapter 9   Preparing Persuasive Business Proposals</vt:lpstr>
      <vt:lpstr>Chapter 9   Preparing Persuasive Business Proposals</vt:lpstr>
      <vt:lpstr>Chapter 10   Preparing Business Reports</vt:lpstr>
      <vt:lpstr>Chapter 10   Preparing Business Reports</vt:lpstr>
      <vt:lpstr>Chapter 11   Preparing and Delivering Business Presentations</vt:lpstr>
      <vt:lpstr>Chapter 11   Preparing and Delivering Business Presentations</vt:lpstr>
      <vt:lpstr>Chapter 4   Communicating Routine Messages and Building Goodwill</vt:lpstr>
      <vt:lpstr>Chapter 4   Communicating Routine Messages and Building Goodwill</vt:lpstr>
      <vt:lpstr>Chapter 6   Communicating Bad News</vt:lpstr>
      <vt:lpstr>Chapter 6   Communicating Bad News</vt:lpstr>
      <vt:lpstr>ADDITIONAL QUESTIONS</vt:lpstr>
      <vt:lpstr>ADDITIONAL QUESTIONS</vt:lpstr>
      <vt:lpstr>ADDITIONAL 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 211 Final exam review</dc:title>
  <dc:creator>James Dunagan</dc:creator>
  <cp:lastModifiedBy>James Dunagan</cp:lastModifiedBy>
  <cp:revision>76</cp:revision>
  <dcterms:created xsi:type="dcterms:W3CDTF">2018-04-22T13:21:15Z</dcterms:created>
  <dcterms:modified xsi:type="dcterms:W3CDTF">2023-05-04T11:50:11Z</dcterms:modified>
</cp:coreProperties>
</file>