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51"/>
  </p:notesMasterIdLst>
  <p:sldIdLst>
    <p:sldId id="256" r:id="rId6"/>
    <p:sldId id="600" r:id="rId7"/>
    <p:sldId id="636" r:id="rId8"/>
    <p:sldId id="257" r:id="rId9"/>
    <p:sldId id="634" r:id="rId10"/>
    <p:sldId id="659" r:id="rId11"/>
    <p:sldId id="602" r:id="rId12"/>
    <p:sldId id="647" r:id="rId13"/>
    <p:sldId id="660" r:id="rId14"/>
    <p:sldId id="601" r:id="rId15"/>
    <p:sldId id="258" r:id="rId16"/>
    <p:sldId id="653" r:id="rId17"/>
    <p:sldId id="260" r:id="rId18"/>
    <p:sldId id="259" r:id="rId19"/>
    <p:sldId id="545" r:id="rId20"/>
    <p:sldId id="654" r:id="rId21"/>
    <p:sldId id="655" r:id="rId22"/>
    <p:sldId id="656" r:id="rId23"/>
    <p:sldId id="658" r:id="rId24"/>
    <p:sldId id="598" r:id="rId25"/>
    <p:sldId id="609" r:id="rId26"/>
    <p:sldId id="613" r:id="rId27"/>
    <p:sldId id="661" r:id="rId28"/>
    <p:sldId id="624" r:id="rId29"/>
    <p:sldId id="662" r:id="rId30"/>
    <p:sldId id="626" r:id="rId31"/>
    <p:sldId id="663" r:id="rId32"/>
    <p:sldId id="621" r:id="rId33"/>
    <p:sldId id="664" r:id="rId34"/>
    <p:sldId id="665" r:id="rId35"/>
    <p:sldId id="616" r:id="rId36"/>
    <p:sldId id="666" r:id="rId37"/>
    <p:sldId id="617" r:id="rId38"/>
    <p:sldId id="667" r:id="rId39"/>
    <p:sldId id="669" r:id="rId40"/>
    <p:sldId id="502" r:id="rId41"/>
    <p:sldId id="554" r:id="rId42"/>
    <p:sldId id="670" r:id="rId43"/>
    <p:sldId id="674" r:id="rId44"/>
    <p:sldId id="543" r:id="rId45"/>
    <p:sldId id="652" r:id="rId46"/>
    <p:sldId id="452" r:id="rId47"/>
    <p:sldId id="671" r:id="rId48"/>
    <p:sldId id="574" r:id="rId49"/>
    <p:sldId id="672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E348E9-DA0E-0135-2371-ADA20513C393}" v="1439" dt="2026-09-21T16:33:05.8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84807" autoAdjust="0"/>
  </p:normalViewPr>
  <p:slideViewPr>
    <p:cSldViewPr snapToGrid="0">
      <p:cViewPr varScale="1">
        <p:scale>
          <a:sx n="102" d="100"/>
          <a:sy n="102" d="100"/>
        </p:scale>
        <p:origin x="8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microsoft.com/office/2015/10/relationships/revisionInfo" Target="revisionInfo.xml"/><Relationship Id="rId8" Type="http://schemas.openxmlformats.org/officeDocument/2006/relationships/slide" Target="slides/slide3.xml"/><Relationship Id="rId51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Relationship Id="rId4" Type="http://schemas.openxmlformats.org/officeDocument/2006/relationships/image" Target="../media/image1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Relationship Id="rId4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979CA4-E9D8-485E-B19D-0DB4EC1DC038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en-US"/>
        </a:p>
      </dgm:t>
    </dgm:pt>
    <dgm:pt modelId="{51E195F9-4CB8-4A96-8E3D-04032B92FE5A}">
      <dgm:prSet custT="0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/>
            <a:t>Thinking about why and how we cite sources </a:t>
          </a:r>
        </a:p>
      </dgm:t>
    </dgm:pt>
    <dgm:pt modelId="{A0011684-D484-4293-ABFB-41220D860BA7}" type="parTrans" cxnId="{C9C4CDDA-5B42-4291-8EBB-F9947E6AC31E}">
      <dgm:prSet/>
      <dgm:spPr/>
      <dgm:t>
        <a:bodyPr/>
        <a:lstStyle/>
        <a:p>
          <a:endParaRPr lang="en-US"/>
        </a:p>
      </dgm:t>
    </dgm:pt>
    <dgm:pt modelId="{C5974037-1E6D-43F8-B149-9737C798ECE7}" type="sibTrans" cxnId="{C9C4CDDA-5B42-4291-8EBB-F9947E6AC31E}">
      <dgm:prSet/>
      <dgm:spPr/>
      <dgm:t>
        <a:bodyPr/>
        <a:lstStyle/>
        <a:p>
          <a:endParaRPr lang="en-US"/>
        </a:p>
      </dgm:t>
    </dgm:pt>
    <dgm:pt modelId="{2267766D-198D-42BF-9419-BC3737801F80}">
      <dgm:prSet custT="0"/>
      <dgm:spPr/>
      <dgm:t>
        <a:bodyPr/>
        <a:lstStyle/>
        <a:p>
          <a:pPr rtl="0">
            <a:lnSpc>
              <a:spcPct val="100000"/>
            </a:lnSpc>
          </a:pPr>
          <a:r>
            <a:rPr lang="en-US" sz="1800" dirty="0">
              <a:latin typeface="Consolas" panose="020B0609020204030204"/>
            </a:rPr>
            <a:t>Learn about</a:t>
          </a:r>
          <a:r>
            <a:rPr lang="en-US" sz="1800" dirty="0"/>
            <a:t> the APA Citation style &amp; how we all benefit from good citations</a:t>
          </a:r>
        </a:p>
      </dgm:t>
    </dgm:pt>
    <dgm:pt modelId="{BFF0CD2F-39ED-4130-90D0-07C826D5516B}" type="parTrans" cxnId="{AC36E444-7621-465B-9983-388307047217}">
      <dgm:prSet/>
      <dgm:spPr/>
      <dgm:t>
        <a:bodyPr/>
        <a:lstStyle/>
        <a:p>
          <a:endParaRPr lang="en-US"/>
        </a:p>
      </dgm:t>
    </dgm:pt>
    <dgm:pt modelId="{3E27221F-1CE3-4322-9915-5B1728FB3ED0}" type="sibTrans" cxnId="{AC36E444-7621-465B-9983-388307047217}">
      <dgm:prSet/>
      <dgm:spPr/>
      <dgm:t>
        <a:bodyPr/>
        <a:lstStyle/>
        <a:p>
          <a:endParaRPr lang="en-US"/>
        </a:p>
      </dgm:t>
    </dgm:pt>
    <dgm:pt modelId="{51758123-8A37-45A2-A5A7-41B1E5379E7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sz="1800" dirty="0"/>
            <a:t>Strategies for using the Libraries’ </a:t>
          </a:r>
          <a:r>
            <a:rPr lang="en-US" sz="1800" dirty="0">
              <a:solidFill>
                <a:schemeClr val="tx1"/>
              </a:solidFill>
            </a:rPr>
            <a:t>search</a:t>
          </a:r>
          <a:r>
            <a:rPr lang="en-US" sz="1800" dirty="0"/>
            <a:t> tools to locate sources for your research with citations in mind</a:t>
          </a:r>
        </a:p>
      </dgm:t>
    </dgm:pt>
    <dgm:pt modelId="{2FD7C755-F26E-4F7C-9F14-A6958E901833}" type="parTrans" cxnId="{D53D2E4D-D61B-4431-B171-44DC8ECAABB6}">
      <dgm:prSet/>
      <dgm:spPr/>
      <dgm:t>
        <a:bodyPr/>
        <a:lstStyle/>
        <a:p>
          <a:endParaRPr lang="en-US"/>
        </a:p>
      </dgm:t>
    </dgm:pt>
    <dgm:pt modelId="{C4A52DB7-C115-4860-BA1C-889B672F54ED}" type="sibTrans" cxnId="{D53D2E4D-D61B-4431-B171-44DC8ECAABB6}">
      <dgm:prSet/>
      <dgm:spPr/>
      <dgm:t>
        <a:bodyPr/>
        <a:lstStyle/>
        <a:p>
          <a:endParaRPr lang="en-US"/>
        </a:p>
      </dgm:t>
    </dgm:pt>
    <dgm:pt modelId="{761A2EDF-FDBC-4B76-99A5-F4D9BA955CE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sz="1800" dirty="0"/>
            <a:t>Questions &amp; where to get help</a:t>
          </a:r>
        </a:p>
      </dgm:t>
    </dgm:pt>
    <dgm:pt modelId="{6409FB54-8643-469C-BF83-64BA497A125E}" type="parTrans" cxnId="{26B91863-C1EE-4A06-A944-D7B1C5EB1AAC}">
      <dgm:prSet/>
      <dgm:spPr/>
      <dgm:t>
        <a:bodyPr/>
        <a:lstStyle/>
        <a:p>
          <a:endParaRPr lang="en-US"/>
        </a:p>
      </dgm:t>
    </dgm:pt>
    <dgm:pt modelId="{3F39C07A-BEE6-456E-87D3-EC2CF01F4A72}" type="sibTrans" cxnId="{26B91863-C1EE-4A06-A944-D7B1C5EB1AAC}">
      <dgm:prSet/>
      <dgm:spPr/>
      <dgm:t>
        <a:bodyPr/>
        <a:lstStyle/>
        <a:p>
          <a:endParaRPr lang="en-US"/>
        </a:p>
      </dgm:t>
    </dgm:pt>
    <dgm:pt modelId="{7D5E92D3-69BA-4F59-9220-E80BA865E46A}" type="pres">
      <dgm:prSet presAssocID="{E3979CA4-E9D8-485E-B19D-0DB4EC1DC038}" presName="root" presStyleCnt="0">
        <dgm:presLayoutVars>
          <dgm:dir/>
          <dgm:resizeHandles val="exact"/>
        </dgm:presLayoutVars>
      </dgm:prSet>
      <dgm:spPr/>
    </dgm:pt>
    <dgm:pt modelId="{93F81EFF-C6C3-4A99-BEA9-5E2D2927E257}" type="pres">
      <dgm:prSet presAssocID="{51E195F9-4CB8-4A96-8E3D-04032B92FE5A}" presName="compNode" presStyleCnt="0"/>
      <dgm:spPr/>
    </dgm:pt>
    <dgm:pt modelId="{0C0A2B03-DA73-4AB4-B278-42CF8A757F02}" type="pres">
      <dgm:prSet presAssocID="{51E195F9-4CB8-4A96-8E3D-04032B92FE5A}" presName="bgRect" presStyleLbl="bgShp" presStyleIdx="0" presStyleCnt="4"/>
      <dgm:spPr/>
    </dgm:pt>
    <dgm:pt modelId="{38E6A0CE-DF31-4772-BA21-3621E5AB8EAB}" type="pres">
      <dgm:prSet presAssocID="{51E195F9-4CB8-4A96-8E3D-04032B92FE5A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368BF137-2099-4334-A5E3-00A6C37927A0}" type="pres">
      <dgm:prSet presAssocID="{51E195F9-4CB8-4A96-8E3D-04032B92FE5A}" presName="spaceRect" presStyleCnt="0"/>
      <dgm:spPr/>
    </dgm:pt>
    <dgm:pt modelId="{3234BBC5-3ED6-4968-BB1F-61DB01C0757E}" type="pres">
      <dgm:prSet presAssocID="{51E195F9-4CB8-4A96-8E3D-04032B92FE5A}" presName="parTx" presStyleLbl="revTx" presStyleIdx="0" presStyleCnt="4">
        <dgm:presLayoutVars>
          <dgm:chMax val="0"/>
          <dgm:chPref val="0"/>
        </dgm:presLayoutVars>
      </dgm:prSet>
      <dgm:spPr/>
    </dgm:pt>
    <dgm:pt modelId="{9FD888A5-0709-4296-84E2-6FBE2FF11037}" type="pres">
      <dgm:prSet presAssocID="{C5974037-1E6D-43F8-B149-9737C798ECE7}" presName="sibTrans" presStyleCnt="0"/>
      <dgm:spPr/>
    </dgm:pt>
    <dgm:pt modelId="{FFA4FDBA-7C49-48A7-8112-E1815D1DC497}" type="pres">
      <dgm:prSet presAssocID="{2267766D-198D-42BF-9419-BC3737801F80}" presName="compNode" presStyleCnt="0"/>
      <dgm:spPr/>
    </dgm:pt>
    <dgm:pt modelId="{904E9AA8-E2BF-4051-81B6-FFFE4A0DAC90}" type="pres">
      <dgm:prSet presAssocID="{2267766D-198D-42BF-9419-BC3737801F80}" presName="bgRect" presStyleLbl="bgShp" presStyleIdx="1" presStyleCnt="4"/>
      <dgm:spPr/>
    </dgm:pt>
    <dgm:pt modelId="{DD879BE2-2C91-4742-A5C4-9CA54C334DE9}" type="pres">
      <dgm:prSet presAssocID="{2267766D-198D-42BF-9419-BC3737801F80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osed Quotation Mark"/>
        </a:ext>
      </dgm:extLst>
    </dgm:pt>
    <dgm:pt modelId="{E3844616-36AB-42EA-963F-7962AAD9A6C0}" type="pres">
      <dgm:prSet presAssocID="{2267766D-198D-42BF-9419-BC3737801F80}" presName="spaceRect" presStyleCnt="0"/>
      <dgm:spPr/>
    </dgm:pt>
    <dgm:pt modelId="{3ACB0B0A-0110-4538-B215-C983102267E7}" type="pres">
      <dgm:prSet presAssocID="{2267766D-198D-42BF-9419-BC3737801F80}" presName="parTx" presStyleLbl="revTx" presStyleIdx="1" presStyleCnt="4">
        <dgm:presLayoutVars>
          <dgm:chMax val="0"/>
          <dgm:chPref val="0"/>
        </dgm:presLayoutVars>
      </dgm:prSet>
      <dgm:spPr/>
    </dgm:pt>
    <dgm:pt modelId="{1AC68269-4210-48F0-81B5-3F1D2B710102}" type="pres">
      <dgm:prSet presAssocID="{3E27221F-1CE3-4322-9915-5B1728FB3ED0}" presName="sibTrans" presStyleCnt="0"/>
      <dgm:spPr/>
    </dgm:pt>
    <dgm:pt modelId="{F985BC63-AE8E-4AB2-BC7F-016A0C3D6325}" type="pres">
      <dgm:prSet presAssocID="{51758123-8A37-45A2-A5A7-41B1E5379E74}" presName="compNode" presStyleCnt="0"/>
      <dgm:spPr/>
    </dgm:pt>
    <dgm:pt modelId="{5C817796-DEC7-436C-9CC2-187C10378DDB}" type="pres">
      <dgm:prSet presAssocID="{51758123-8A37-45A2-A5A7-41B1E5379E74}" presName="bgRect" presStyleLbl="bgShp" presStyleIdx="2" presStyleCnt="4"/>
      <dgm:spPr/>
    </dgm:pt>
    <dgm:pt modelId="{5F38DC02-A276-4D16-ACEA-31A6CBA9B94D}" type="pres">
      <dgm:prSet presAssocID="{51758123-8A37-45A2-A5A7-41B1E5379E74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4AA413AC-B041-4956-B345-3AAA2342F013}" type="pres">
      <dgm:prSet presAssocID="{51758123-8A37-45A2-A5A7-41B1E5379E74}" presName="spaceRect" presStyleCnt="0"/>
      <dgm:spPr/>
    </dgm:pt>
    <dgm:pt modelId="{AA57C485-712C-4D42-A5B8-88D18E1C54E8}" type="pres">
      <dgm:prSet presAssocID="{51758123-8A37-45A2-A5A7-41B1E5379E74}" presName="parTx" presStyleLbl="revTx" presStyleIdx="2" presStyleCnt="4">
        <dgm:presLayoutVars>
          <dgm:chMax val="0"/>
          <dgm:chPref val="0"/>
        </dgm:presLayoutVars>
      </dgm:prSet>
      <dgm:spPr/>
    </dgm:pt>
    <dgm:pt modelId="{E3C4C36F-0EC3-42AF-9C54-3B105D18BCEC}" type="pres">
      <dgm:prSet presAssocID="{C4A52DB7-C115-4860-BA1C-889B672F54ED}" presName="sibTrans" presStyleCnt="0"/>
      <dgm:spPr/>
    </dgm:pt>
    <dgm:pt modelId="{8594F095-7CAA-4468-BA7B-CF2647B84F80}" type="pres">
      <dgm:prSet presAssocID="{761A2EDF-FDBC-4B76-99A5-F4D9BA955CE4}" presName="compNode" presStyleCnt="0"/>
      <dgm:spPr/>
    </dgm:pt>
    <dgm:pt modelId="{F2FCCB6E-5D13-485C-97C6-1E647E8720C8}" type="pres">
      <dgm:prSet presAssocID="{761A2EDF-FDBC-4B76-99A5-F4D9BA955CE4}" presName="bgRect" presStyleLbl="bgShp" presStyleIdx="3" presStyleCnt="4"/>
      <dgm:spPr/>
    </dgm:pt>
    <dgm:pt modelId="{364B8B85-7301-4413-A611-91CAC093C07F}" type="pres">
      <dgm:prSet presAssocID="{761A2EDF-FDBC-4B76-99A5-F4D9BA955CE4}" presName="iconRect" presStyleLbl="node1" presStyleIdx="3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Question Mark with solid fill"/>
        </a:ext>
      </dgm:extLst>
    </dgm:pt>
    <dgm:pt modelId="{BABEA25C-AD02-4001-BD81-EDCE0DC1B527}" type="pres">
      <dgm:prSet presAssocID="{761A2EDF-FDBC-4B76-99A5-F4D9BA955CE4}" presName="spaceRect" presStyleCnt="0"/>
      <dgm:spPr/>
    </dgm:pt>
    <dgm:pt modelId="{FA5B5CFC-18C9-4051-8BAD-24B75C406D5B}" type="pres">
      <dgm:prSet presAssocID="{761A2EDF-FDBC-4B76-99A5-F4D9BA955CE4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083B313F-9D9C-4B2E-98C3-39980971AD21}" type="presOf" srcId="{51E195F9-4CB8-4A96-8E3D-04032B92FE5A}" destId="{3234BBC5-3ED6-4968-BB1F-61DB01C0757E}" srcOrd="0" destOrd="0" presId="urn:microsoft.com/office/officeart/2018/2/layout/IconVerticalSolidList"/>
    <dgm:cxn modelId="{AC36E444-7621-465B-9983-388307047217}" srcId="{E3979CA4-E9D8-485E-B19D-0DB4EC1DC038}" destId="{2267766D-198D-42BF-9419-BC3737801F80}" srcOrd="1" destOrd="0" parTransId="{BFF0CD2F-39ED-4130-90D0-07C826D5516B}" sibTransId="{3E27221F-1CE3-4322-9915-5B1728FB3ED0}"/>
    <dgm:cxn modelId="{D53D2E4D-D61B-4431-B171-44DC8ECAABB6}" srcId="{E3979CA4-E9D8-485E-B19D-0DB4EC1DC038}" destId="{51758123-8A37-45A2-A5A7-41B1E5379E74}" srcOrd="2" destOrd="0" parTransId="{2FD7C755-F26E-4F7C-9F14-A6958E901833}" sibTransId="{C4A52DB7-C115-4860-BA1C-889B672F54ED}"/>
    <dgm:cxn modelId="{A0C04656-1EB0-4D4B-BA21-139DCFD8F34E}" type="presOf" srcId="{761A2EDF-FDBC-4B76-99A5-F4D9BA955CE4}" destId="{FA5B5CFC-18C9-4051-8BAD-24B75C406D5B}" srcOrd="0" destOrd="0" presId="urn:microsoft.com/office/officeart/2018/2/layout/IconVerticalSolidList"/>
    <dgm:cxn modelId="{CE96F256-EE08-4E42-8B59-BEC21B8CB2D5}" type="presOf" srcId="{51758123-8A37-45A2-A5A7-41B1E5379E74}" destId="{AA57C485-712C-4D42-A5B8-88D18E1C54E8}" srcOrd="0" destOrd="0" presId="urn:microsoft.com/office/officeart/2018/2/layout/IconVerticalSolidList"/>
    <dgm:cxn modelId="{26B91863-C1EE-4A06-A944-D7B1C5EB1AAC}" srcId="{E3979CA4-E9D8-485E-B19D-0DB4EC1DC038}" destId="{761A2EDF-FDBC-4B76-99A5-F4D9BA955CE4}" srcOrd="3" destOrd="0" parTransId="{6409FB54-8643-469C-BF83-64BA497A125E}" sibTransId="{3F39C07A-BEE6-456E-87D3-EC2CF01F4A72}"/>
    <dgm:cxn modelId="{3D16EB9F-E240-4DC3-BAE1-AFAF181A3C19}" type="presOf" srcId="{2267766D-198D-42BF-9419-BC3737801F80}" destId="{3ACB0B0A-0110-4538-B215-C983102267E7}" srcOrd="0" destOrd="0" presId="urn:microsoft.com/office/officeart/2018/2/layout/IconVerticalSolidList"/>
    <dgm:cxn modelId="{9972A9B1-7F0D-4571-9C6A-D3FD67B03248}" type="presOf" srcId="{E3979CA4-E9D8-485E-B19D-0DB4EC1DC038}" destId="{7D5E92D3-69BA-4F59-9220-E80BA865E46A}" srcOrd="0" destOrd="0" presId="urn:microsoft.com/office/officeart/2018/2/layout/IconVerticalSolidList"/>
    <dgm:cxn modelId="{C9C4CDDA-5B42-4291-8EBB-F9947E6AC31E}" srcId="{E3979CA4-E9D8-485E-B19D-0DB4EC1DC038}" destId="{51E195F9-4CB8-4A96-8E3D-04032B92FE5A}" srcOrd="0" destOrd="0" parTransId="{A0011684-D484-4293-ABFB-41220D860BA7}" sibTransId="{C5974037-1E6D-43F8-B149-9737C798ECE7}"/>
    <dgm:cxn modelId="{353FD512-F0F9-444C-8C3E-A21A5F2F3D88}" type="presParOf" srcId="{7D5E92D3-69BA-4F59-9220-E80BA865E46A}" destId="{93F81EFF-C6C3-4A99-BEA9-5E2D2927E257}" srcOrd="0" destOrd="0" presId="urn:microsoft.com/office/officeart/2018/2/layout/IconVerticalSolidList"/>
    <dgm:cxn modelId="{23C8E689-C17F-4F43-9B76-DA2D938B0DBA}" type="presParOf" srcId="{93F81EFF-C6C3-4A99-BEA9-5E2D2927E257}" destId="{0C0A2B03-DA73-4AB4-B278-42CF8A757F02}" srcOrd="0" destOrd="0" presId="urn:microsoft.com/office/officeart/2018/2/layout/IconVerticalSolidList"/>
    <dgm:cxn modelId="{0A35777B-9514-4A06-973F-6EB933BA939F}" type="presParOf" srcId="{93F81EFF-C6C3-4A99-BEA9-5E2D2927E257}" destId="{38E6A0CE-DF31-4772-BA21-3621E5AB8EAB}" srcOrd="1" destOrd="0" presId="urn:microsoft.com/office/officeart/2018/2/layout/IconVerticalSolidList"/>
    <dgm:cxn modelId="{3AFE8FED-DC11-4292-9CCB-563C2E366F9F}" type="presParOf" srcId="{93F81EFF-C6C3-4A99-BEA9-5E2D2927E257}" destId="{368BF137-2099-4334-A5E3-00A6C37927A0}" srcOrd="2" destOrd="0" presId="urn:microsoft.com/office/officeart/2018/2/layout/IconVerticalSolidList"/>
    <dgm:cxn modelId="{778441A8-BAA0-4E68-8E42-93A94B53180E}" type="presParOf" srcId="{93F81EFF-C6C3-4A99-BEA9-5E2D2927E257}" destId="{3234BBC5-3ED6-4968-BB1F-61DB01C0757E}" srcOrd="3" destOrd="0" presId="urn:microsoft.com/office/officeart/2018/2/layout/IconVerticalSolidList"/>
    <dgm:cxn modelId="{62867650-C88C-42E9-B43D-E96B9E3A4B5D}" type="presParOf" srcId="{7D5E92D3-69BA-4F59-9220-E80BA865E46A}" destId="{9FD888A5-0709-4296-84E2-6FBE2FF11037}" srcOrd="1" destOrd="0" presId="urn:microsoft.com/office/officeart/2018/2/layout/IconVerticalSolidList"/>
    <dgm:cxn modelId="{0AB4CF69-7AE9-455A-82A3-C1996E480197}" type="presParOf" srcId="{7D5E92D3-69BA-4F59-9220-E80BA865E46A}" destId="{FFA4FDBA-7C49-48A7-8112-E1815D1DC497}" srcOrd="2" destOrd="0" presId="urn:microsoft.com/office/officeart/2018/2/layout/IconVerticalSolidList"/>
    <dgm:cxn modelId="{9796DB9E-D9E0-485D-BDC8-A17792A04011}" type="presParOf" srcId="{FFA4FDBA-7C49-48A7-8112-E1815D1DC497}" destId="{904E9AA8-E2BF-4051-81B6-FFFE4A0DAC90}" srcOrd="0" destOrd="0" presId="urn:microsoft.com/office/officeart/2018/2/layout/IconVerticalSolidList"/>
    <dgm:cxn modelId="{5F827576-1FC8-471D-BDA6-5DEAC1BF2C42}" type="presParOf" srcId="{FFA4FDBA-7C49-48A7-8112-E1815D1DC497}" destId="{DD879BE2-2C91-4742-A5C4-9CA54C334DE9}" srcOrd="1" destOrd="0" presId="urn:microsoft.com/office/officeart/2018/2/layout/IconVerticalSolidList"/>
    <dgm:cxn modelId="{BE67C681-514D-40BF-8115-DE6FF3384405}" type="presParOf" srcId="{FFA4FDBA-7C49-48A7-8112-E1815D1DC497}" destId="{E3844616-36AB-42EA-963F-7962AAD9A6C0}" srcOrd="2" destOrd="0" presId="urn:microsoft.com/office/officeart/2018/2/layout/IconVerticalSolidList"/>
    <dgm:cxn modelId="{1F84F33E-A527-4287-A4FE-6F7C3A158BEE}" type="presParOf" srcId="{FFA4FDBA-7C49-48A7-8112-E1815D1DC497}" destId="{3ACB0B0A-0110-4538-B215-C983102267E7}" srcOrd="3" destOrd="0" presId="urn:microsoft.com/office/officeart/2018/2/layout/IconVerticalSolidList"/>
    <dgm:cxn modelId="{56BABCC6-6A36-4509-B0A6-28CE6DD4CE9D}" type="presParOf" srcId="{7D5E92D3-69BA-4F59-9220-E80BA865E46A}" destId="{1AC68269-4210-48F0-81B5-3F1D2B710102}" srcOrd="3" destOrd="0" presId="urn:microsoft.com/office/officeart/2018/2/layout/IconVerticalSolidList"/>
    <dgm:cxn modelId="{EE31B00F-B45D-4BA0-86E4-6EA9600CC5F6}" type="presParOf" srcId="{7D5E92D3-69BA-4F59-9220-E80BA865E46A}" destId="{F985BC63-AE8E-4AB2-BC7F-016A0C3D6325}" srcOrd="4" destOrd="0" presId="urn:microsoft.com/office/officeart/2018/2/layout/IconVerticalSolidList"/>
    <dgm:cxn modelId="{2D6DE158-9207-4BD0-9E2B-C9112AED8CC9}" type="presParOf" srcId="{F985BC63-AE8E-4AB2-BC7F-016A0C3D6325}" destId="{5C817796-DEC7-436C-9CC2-187C10378DDB}" srcOrd="0" destOrd="0" presId="urn:microsoft.com/office/officeart/2018/2/layout/IconVerticalSolidList"/>
    <dgm:cxn modelId="{59572086-924B-4D90-8DED-F7E3A9546184}" type="presParOf" srcId="{F985BC63-AE8E-4AB2-BC7F-016A0C3D6325}" destId="{5F38DC02-A276-4D16-ACEA-31A6CBA9B94D}" srcOrd="1" destOrd="0" presId="urn:microsoft.com/office/officeart/2018/2/layout/IconVerticalSolidList"/>
    <dgm:cxn modelId="{1D13B481-888C-451C-81B3-E0BE36CF465D}" type="presParOf" srcId="{F985BC63-AE8E-4AB2-BC7F-016A0C3D6325}" destId="{4AA413AC-B041-4956-B345-3AAA2342F013}" srcOrd="2" destOrd="0" presId="urn:microsoft.com/office/officeart/2018/2/layout/IconVerticalSolidList"/>
    <dgm:cxn modelId="{6794BADE-C78E-4716-A370-168F6F857264}" type="presParOf" srcId="{F985BC63-AE8E-4AB2-BC7F-016A0C3D6325}" destId="{AA57C485-712C-4D42-A5B8-88D18E1C54E8}" srcOrd="3" destOrd="0" presId="urn:microsoft.com/office/officeart/2018/2/layout/IconVerticalSolidList"/>
    <dgm:cxn modelId="{8E13ECB7-4C8F-4A25-80C2-78CDE6979CD2}" type="presParOf" srcId="{7D5E92D3-69BA-4F59-9220-E80BA865E46A}" destId="{E3C4C36F-0EC3-42AF-9C54-3B105D18BCEC}" srcOrd="5" destOrd="0" presId="urn:microsoft.com/office/officeart/2018/2/layout/IconVerticalSolidList"/>
    <dgm:cxn modelId="{742A0CA3-28C3-4F95-B79B-92AE83936F2E}" type="presParOf" srcId="{7D5E92D3-69BA-4F59-9220-E80BA865E46A}" destId="{8594F095-7CAA-4468-BA7B-CF2647B84F80}" srcOrd="6" destOrd="0" presId="urn:microsoft.com/office/officeart/2018/2/layout/IconVerticalSolidList"/>
    <dgm:cxn modelId="{A087E110-4EC3-445A-9F04-F9808FA23B5B}" type="presParOf" srcId="{8594F095-7CAA-4468-BA7B-CF2647B84F80}" destId="{F2FCCB6E-5D13-485C-97C6-1E647E8720C8}" srcOrd="0" destOrd="0" presId="urn:microsoft.com/office/officeart/2018/2/layout/IconVerticalSolidList"/>
    <dgm:cxn modelId="{40DCCA2C-A86E-47BA-AFEC-D27B10046B0A}" type="presParOf" srcId="{8594F095-7CAA-4468-BA7B-CF2647B84F80}" destId="{364B8B85-7301-4413-A611-91CAC093C07F}" srcOrd="1" destOrd="0" presId="urn:microsoft.com/office/officeart/2018/2/layout/IconVerticalSolidList"/>
    <dgm:cxn modelId="{8DCBB5FD-1974-4A89-99E1-2D393530326F}" type="presParOf" srcId="{8594F095-7CAA-4468-BA7B-CF2647B84F80}" destId="{BABEA25C-AD02-4001-BD81-EDCE0DC1B527}" srcOrd="2" destOrd="0" presId="urn:microsoft.com/office/officeart/2018/2/layout/IconVerticalSolidList"/>
    <dgm:cxn modelId="{B6F476B3-66B7-4131-BA17-008E8B61BF4E}" type="presParOf" srcId="{8594F095-7CAA-4468-BA7B-CF2647B84F80}" destId="{FA5B5CFC-18C9-4051-8BAD-24B75C406D5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5D2F255-2BF1-44F7-A7A1-E79897168CD1}" type="doc">
      <dgm:prSet loTypeId="urn:microsoft.com/office/officeart/2005/8/layout/default" loCatId="list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en-US"/>
        </a:p>
      </dgm:t>
    </dgm:pt>
    <dgm:pt modelId="{08E8CD7C-02D9-4562-ACAC-AD20B59E47F0}">
      <dgm:prSet phldrT="[Text]" phldr="0"/>
      <dgm:spPr/>
      <dgm:t>
        <a:bodyPr/>
        <a:lstStyle/>
        <a:p>
          <a:pPr rtl="0"/>
          <a:r>
            <a:rPr lang="en-US" dirty="0"/>
            <a:t>Ensure that you credit others for their ideas</a:t>
          </a:r>
        </a:p>
      </dgm:t>
    </dgm:pt>
    <dgm:pt modelId="{FECE9B6E-B988-4804-AAFF-C5C49DC9969C}" type="parTrans" cxnId="{E45F5474-7507-447C-A5E6-51A363143C4D}">
      <dgm:prSet/>
      <dgm:spPr/>
      <dgm:t>
        <a:bodyPr/>
        <a:lstStyle/>
        <a:p>
          <a:endParaRPr lang="en-US"/>
        </a:p>
      </dgm:t>
    </dgm:pt>
    <dgm:pt modelId="{BDD9FAC8-98BA-4D28-9DBF-5C8D6EEE3403}" type="sibTrans" cxnId="{E45F5474-7507-447C-A5E6-51A363143C4D}">
      <dgm:prSet/>
      <dgm:spPr/>
      <dgm:t>
        <a:bodyPr/>
        <a:lstStyle/>
        <a:p>
          <a:endParaRPr lang="en-US"/>
        </a:p>
      </dgm:t>
    </dgm:pt>
    <dgm:pt modelId="{34D4258D-5452-41AD-9117-914F0873EAD8}">
      <dgm:prSet phldrT="[Text]" phldr="0"/>
      <dgm:spPr/>
      <dgm:t>
        <a:bodyPr/>
        <a:lstStyle/>
        <a:p>
          <a:r>
            <a:rPr lang="en-US" dirty="0"/>
            <a:t>Connect your work to the sources it’s built on</a:t>
          </a:r>
        </a:p>
      </dgm:t>
    </dgm:pt>
    <dgm:pt modelId="{6495B04B-CB97-4B92-8874-B81A90D3A021}" type="parTrans" cxnId="{C105AC0F-9E3A-420F-9C91-091129CEB9AE}">
      <dgm:prSet/>
      <dgm:spPr/>
      <dgm:t>
        <a:bodyPr/>
        <a:lstStyle/>
        <a:p>
          <a:endParaRPr lang="en-US"/>
        </a:p>
      </dgm:t>
    </dgm:pt>
    <dgm:pt modelId="{0A581F04-49E4-4A1A-A8DC-E03327C4365F}" type="sibTrans" cxnId="{C105AC0F-9E3A-420F-9C91-091129CEB9AE}">
      <dgm:prSet/>
      <dgm:spPr/>
      <dgm:t>
        <a:bodyPr/>
        <a:lstStyle/>
        <a:p>
          <a:endParaRPr lang="en-US"/>
        </a:p>
      </dgm:t>
    </dgm:pt>
    <dgm:pt modelId="{DE90D3BB-BDE9-490B-9F15-BC8101E3AD85}">
      <dgm:prSet phldrT="[Text]" phldr="0"/>
      <dgm:spPr/>
      <dgm:t>
        <a:bodyPr/>
        <a:lstStyle/>
        <a:p>
          <a:r>
            <a:rPr lang="en-US" dirty="0"/>
            <a:t>Allow readers to locate and engage with those sources</a:t>
          </a:r>
        </a:p>
      </dgm:t>
    </dgm:pt>
    <dgm:pt modelId="{C3058A2F-1212-44D0-8748-1360A91E3EA8}" type="parTrans" cxnId="{F1943ECA-90C2-40DC-92F3-5BD98B97EEF4}">
      <dgm:prSet/>
      <dgm:spPr/>
      <dgm:t>
        <a:bodyPr/>
        <a:lstStyle/>
        <a:p>
          <a:endParaRPr lang="en-US"/>
        </a:p>
      </dgm:t>
    </dgm:pt>
    <dgm:pt modelId="{83F18AF0-E80E-42D3-ADED-32D1800A5783}" type="sibTrans" cxnId="{F1943ECA-90C2-40DC-92F3-5BD98B97EEF4}">
      <dgm:prSet/>
      <dgm:spPr/>
      <dgm:t>
        <a:bodyPr/>
        <a:lstStyle/>
        <a:p>
          <a:endParaRPr lang="en-US"/>
        </a:p>
      </dgm:t>
    </dgm:pt>
    <dgm:pt modelId="{5A7AAD97-FDFA-47A2-90B0-7E1FC2219A1D}">
      <dgm:prSet phldrT="[Text]" phldr="0"/>
      <dgm:spPr/>
      <dgm:t>
        <a:bodyPr/>
        <a:lstStyle/>
        <a:p>
          <a:r>
            <a:rPr lang="en-US" dirty="0"/>
            <a:t>Protect you from claims of plagiarism</a:t>
          </a:r>
        </a:p>
      </dgm:t>
    </dgm:pt>
    <dgm:pt modelId="{C3C2B7D0-9E07-4502-AF95-2C6064CF34F5}" type="parTrans" cxnId="{4FEDCE33-1DA0-44B0-AAE2-634764EC1743}">
      <dgm:prSet/>
      <dgm:spPr/>
      <dgm:t>
        <a:bodyPr/>
        <a:lstStyle/>
        <a:p>
          <a:endParaRPr lang="en-US"/>
        </a:p>
      </dgm:t>
    </dgm:pt>
    <dgm:pt modelId="{20EAC0C0-5028-42CF-8B62-665D8DDCE6F1}" type="sibTrans" cxnId="{4FEDCE33-1DA0-44B0-AAE2-634764EC1743}">
      <dgm:prSet/>
      <dgm:spPr/>
      <dgm:t>
        <a:bodyPr/>
        <a:lstStyle/>
        <a:p>
          <a:endParaRPr lang="en-US"/>
        </a:p>
      </dgm:t>
    </dgm:pt>
    <dgm:pt modelId="{D3C1C625-DC0F-4EC5-86B8-4A3D3ABCBD43}">
      <dgm:prSet phldrT="[Text]" phldr="0"/>
      <dgm:spPr/>
      <dgm:t>
        <a:bodyPr/>
        <a:lstStyle/>
        <a:p>
          <a:r>
            <a:rPr lang="en-US" dirty="0"/>
            <a:t>Inform your readers that you are a knowledgeable participant in a conversation</a:t>
          </a:r>
        </a:p>
      </dgm:t>
    </dgm:pt>
    <dgm:pt modelId="{078D7736-14DE-46BB-9463-CB5981963514}" type="parTrans" cxnId="{D167D82E-744A-430F-B47E-992D56522807}">
      <dgm:prSet/>
      <dgm:spPr/>
      <dgm:t>
        <a:bodyPr/>
        <a:lstStyle/>
        <a:p>
          <a:endParaRPr lang="en-US"/>
        </a:p>
      </dgm:t>
    </dgm:pt>
    <dgm:pt modelId="{CE8F250D-D478-4C73-A403-361282FDBC49}" type="sibTrans" cxnId="{D167D82E-744A-430F-B47E-992D56522807}">
      <dgm:prSet/>
      <dgm:spPr/>
      <dgm:t>
        <a:bodyPr/>
        <a:lstStyle/>
        <a:p>
          <a:endParaRPr lang="en-US"/>
        </a:p>
      </dgm:t>
    </dgm:pt>
    <dgm:pt modelId="{F2532DA0-6286-45E7-A6C6-12439AEA3DE2}" type="pres">
      <dgm:prSet presAssocID="{45D2F255-2BF1-44F7-A7A1-E79897168CD1}" presName="diagram" presStyleCnt="0">
        <dgm:presLayoutVars>
          <dgm:dir/>
          <dgm:resizeHandles val="exact"/>
        </dgm:presLayoutVars>
      </dgm:prSet>
      <dgm:spPr/>
    </dgm:pt>
    <dgm:pt modelId="{2115BD82-4345-4828-B217-7EFA83DDE2E5}" type="pres">
      <dgm:prSet presAssocID="{08E8CD7C-02D9-4562-ACAC-AD20B59E47F0}" presName="node" presStyleLbl="node1" presStyleIdx="0" presStyleCnt="5">
        <dgm:presLayoutVars>
          <dgm:bulletEnabled val="1"/>
        </dgm:presLayoutVars>
      </dgm:prSet>
      <dgm:spPr/>
    </dgm:pt>
    <dgm:pt modelId="{40AAD2B2-F8E7-4BB2-9A7D-C81B9F29A266}" type="pres">
      <dgm:prSet presAssocID="{BDD9FAC8-98BA-4D28-9DBF-5C8D6EEE3403}" presName="sibTrans" presStyleCnt="0"/>
      <dgm:spPr/>
    </dgm:pt>
    <dgm:pt modelId="{87B7E0D5-4033-487B-B0EB-319814CBB90B}" type="pres">
      <dgm:prSet presAssocID="{34D4258D-5452-41AD-9117-914F0873EAD8}" presName="node" presStyleLbl="node1" presStyleIdx="1" presStyleCnt="5">
        <dgm:presLayoutVars>
          <dgm:bulletEnabled val="1"/>
        </dgm:presLayoutVars>
      </dgm:prSet>
      <dgm:spPr/>
    </dgm:pt>
    <dgm:pt modelId="{8B151BB7-628C-4062-B902-AF97A1F623F0}" type="pres">
      <dgm:prSet presAssocID="{0A581F04-49E4-4A1A-A8DC-E03327C4365F}" presName="sibTrans" presStyleCnt="0"/>
      <dgm:spPr/>
    </dgm:pt>
    <dgm:pt modelId="{55812D95-1F62-4484-8F6E-3A5DDDA2A862}" type="pres">
      <dgm:prSet presAssocID="{DE90D3BB-BDE9-490B-9F15-BC8101E3AD85}" presName="node" presStyleLbl="node1" presStyleIdx="2" presStyleCnt="5">
        <dgm:presLayoutVars>
          <dgm:bulletEnabled val="1"/>
        </dgm:presLayoutVars>
      </dgm:prSet>
      <dgm:spPr/>
    </dgm:pt>
    <dgm:pt modelId="{8D5C922C-8F38-4249-B389-7BD290CE5D2C}" type="pres">
      <dgm:prSet presAssocID="{83F18AF0-E80E-42D3-ADED-32D1800A5783}" presName="sibTrans" presStyleCnt="0"/>
      <dgm:spPr/>
    </dgm:pt>
    <dgm:pt modelId="{42C6E4B9-4569-4D2D-A13E-1293588C0A37}" type="pres">
      <dgm:prSet presAssocID="{5A7AAD97-FDFA-47A2-90B0-7E1FC2219A1D}" presName="node" presStyleLbl="node1" presStyleIdx="3" presStyleCnt="5">
        <dgm:presLayoutVars>
          <dgm:bulletEnabled val="1"/>
        </dgm:presLayoutVars>
      </dgm:prSet>
      <dgm:spPr/>
    </dgm:pt>
    <dgm:pt modelId="{F581CB36-F868-4E38-BF52-CC1455E90226}" type="pres">
      <dgm:prSet presAssocID="{20EAC0C0-5028-42CF-8B62-665D8DDCE6F1}" presName="sibTrans" presStyleCnt="0"/>
      <dgm:spPr/>
    </dgm:pt>
    <dgm:pt modelId="{AE243E72-0D54-405E-965C-0EB227B80EA3}" type="pres">
      <dgm:prSet presAssocID="{D3C1C625-DC0F-4EC5-86B8-4A3D3ABCBD43}" presName="node" presStyleLbl="node1" presStyleIdx="4" presStyleCnt="5">
        <dgm:presLayoutVars>
          <dgm:bulletEnabled val="1"/>
        </dgm:presLayoutVars>
      </dgm:prSet>
      <dgm:spPr/>
    </dgm:pt>
  </dgm:ptLst>
  <dgm:cxnLst>
    <dgm:cxn modelId="{C105AC0F-9E3A-420F-9C91-091129CEB9AE}" srcId="{45D2F255-2BF1-44F7-A7A1-E79897168CD1}" destId="{34D4258D-5452-41AD-9117-914F0873EAD8}" srcOrd="1" destOrd="0" parTransId="{6495B04B-CB97-4B92-8874-B81A90D3A021}" sibTransId="{0A581F04-49E4-4A1A-A8DC-E03327C4365F}"/>
    <dgm:cxn modelId="{940C4E23-B863-4E59-937E-E88C69D9C42D}" type="presOf" srcId="{08E8CD7C-02D9-4562-ACAC-AD20B59E47F0}" destId="{2115BD82-4345-4828-B217-7EFA83DDE2E5}" srcOrd="0" destOrd="0" presId="urn:microsoft.com/office/officeart/2005/8/layout/default"/>
    <dgm:cxn modelId="{EEB19029-8AE5-4ADE-873C-0CB842CC02B2}" type="presOf" srcId="{DE90D3BB-BDE9-490B-9F15-BC8101E3AD85}" destId="{55812D95-1F62-4484-8F6E-3A5DDDA2A862}" srcOrd="0" destOrd="0" presId="urn:microsoft.com/office/officeart/2005/8/layout/default"/>
    <dgm:cxn modelId="{D167D82E-744A-430F-B47E-992D56522807}" srcId="{45D2F255-2BF1-44F7-A7A1-E79897168CD1}" destId="{D3C1C625-DC0F-4EC5-86B8-4A3D3ABCBD43}" srcOrd="4" destOrd="0" parTransId="{078D7736-14DE-46BB-9463-CB5981963514}" sibTransId="{CE8F250D-D478-4C73-A403-361282FDBC49}"/>
    <dgm:cxn modelId="{A0E3D82E-2346-470B-8A7D-C45A30D2F11D}" type="presOf" srcId="{45D2F255-2BF1-44F7-A7A1-E79897168CD1}" destId="{F2532DA0-6286-45E7-A6C6-12439AEA3DE2}" srcOrd="0" destOrd="0" presId="urn:microsoft.com/office/officeart/2005/8/layout/default"/>
    <dgm:cxn modelId="{4FEDCE33-1DA0-44B0-AAE2-634764EC1743}" srcId="{45D2F255-2BF1-44F7-A7A1-E79897168CD1}" destId="{5A7AAD97-FDFA-47A2-90B0-7E1FC2219A1D}" srcOrd="3" destOrd="0" parTransId="{C3C2B7D0-9E07-4502-AF95-2C6064CF34F5}" sibTransId="{20EAC0C0-5028-42CF-8B62-665D8DDCE6F1}"/>
    <dgm:cxn modelId="{FAD1FF5A-EC62-409D-A460-3E2E8093C224}" type="presOf" srcId="{5A7AAD97-FDFA-47A2-90B0-7E1FC2219A1D}" destId="{42C6E4B9-4569-4D2D-A13E-1293588C0A37}" srcOrd="0" destOrd="0" presId="urn:microsoft.com/office/officeart/2005/8/layout/default"/>
    <dgm:cxn modelId="{E45F5474-7507-447C-A5E6-51A363143C4D}" srcId="{45D2F255-2BF1-44F7-A7A1-E79897168CD1}" destId="{08E8CD7C-02D9-4562-ACAC-AD20B59E47F0}" srcOrd="0" destOrd="0" parTransId="{FECE9B6E-B988-4804-AAFF-C5C49DC9969C}" sibTransId="{BDD9FAC8-98BA-4D28-9DBF-5C8D6EEE3403}"/>
    <dgm:cxn modelId="{F1943ECA-90C2-40DC-92F3-5BD98B97EEF4}" srcId="{45D2F255-2BF1-44F7-A7A1-E79897168CD1}" destId="{DE90D3BB-BDE9-490B-9F15-BC8101E3AD85}" srcOrd="2" destOrd="0" parTransId="{C3058A2F-1212-44D0-8748-1360A91E3EA8}" sibTransId="{83F18AF0-E80E-42D3-ADED-32D1800A5783}"/>
    <dgm:cxn modelId="{C925C1E9-4D42-462D-8BF1-41F25F7DE33C}" type="presOf" srcId="{34D4258D-5452-41AD-9117-914F0873EAD8}" destId="{87B7E0D5-4033-487B-B0EB-319814CBB90B}" srcOrd="0" destOrd="0" presId="urn:microsoft.com/office/officeart/2005/8/layout/default"/>
    <dgm:cxn modelId="{0F9528F6-5067-4F8E-BE83-3C20BF99F38E}" type="presOf" srcId="{D3C1C625-DC0F-4EC5-86B8-4A3D3ABCBD43}" destId="{AE243E72-0D54-405E-965C-0EB227B80EA3}" srcOrd="0" destOrd="0" presId="urn:microsoft.com/office/officeart/2005/8/layout/default"/>
    <dgm:cxn modelId="{93D333EB-0354-4EFF-AF24-789B756F0391}" type="presParOf" srcId="{F2532DA0-6286-45E7-A6C6-12439AEA3DE2}" destId="{2115BD82-4345-4828-B217-7EFA83DDE2E5}" srcOrd="0" destOrd="0" presId="urn:microsoft.com/office/officeart/2005/8/layout/default"/>
    <dgm:cxn modelId="{7CC05978-5CFB-4E4C-A9C0-C34CFFDDB456}" type="presParOf" srcId="{F2532DA0-6286-45E7-A6C6-12439AEA3DE2}" destId="{40AAD2B2-F8E7-4BB2-9A7D-C81B9F29A266}" srcOrd="1" destOrd="0" presId="urn:microsoft.com/office/officeart/2005/8/layout/default"/>
    <dgm:cxn modelId="{9FDD1CF0-5494-4769-B736-14B8209ECD9B}" type="presParOf" srcId="{F2532DA0-6286-45E7-A6C6-12439AEA3DE2}" destId="{87B7E0D5-4033-487B-B0EB-319814CBB90B}" srcOrd="2" destOrd="0" presId="urn:microsoft.com/office/officeart/2005/8/layout/default"/>
    <dgm:cxn modelId="{1EEE4237-22D9-4D8B-AD77-CD32CBEEDF11}" type="presParOf" srcId="{F2532DA0-6286-45E7-A6C6-12439AEA3DE2}" destId="{8B151BB7-628C-4062-B902-AF97A1F623F0}" srcOrd="3" destOrd="0" presId="urn:microsoft.com/office/officeart/2005/8/layout/default"/>
    <dgm:cxn modelId="{58F38300-D710-4BD6-997C-66D98032F49E}" type="presParOf" srcId="{F2532DA0-6286-45E7-A6C6-12439AEA3DE2}" destId="{55812D95-1F62-4484-8F6E-3A5DDDA2A862}" srcOrd="4" destOrd="0" presId="urn:microsoft.com/office/officeart/2005/8/layout/default"/>
    <dgm:cxn modelId="{55919ED6-5EC0-4290-B312-4FA2355804CA}" type="presParOf" srcId="{F2532DA0-6286-45E7-A6C6-12439AEA3DE2}" destId="{8D5C922C-8F38-4249-B389-7BD290CE5D2C}" srcOrd="5" destOrd="0" presId="urn:microsoft.com/office/officeart/2005/8/layout/default"/>
    <dgm:cxn modelId="{41E5908D-7733-4A72-89CA-604818448335}" type="presParOf" srcId="{F2532DA0-6286-45E7-A6C6-12439AEA3DE2}" destId="{42C6E4B9-4569-4D2D-A13E-1293588C0A37}" srcOrd="6" destOrd="0" presId="urn:microsoft.com/office/officeart/2005/8/layout/default"/>
    <dgm:cxn modelId="{C3171B7B-36C0-4977-9FFB-1395739F945B}" type="presParOf" srcId="{F2532DA0-6286-45E7-A6C6-12439AEA3DE2}" destId="{F581CB36-F868-4E38-BF52-CC1455E90226}" srcOrd="7" destOrd="0" presId="urn:microsoft.com/office/officeart/2005/8/layout/default"/>
    <dgm:cxn modelId="{20B741ED-338D-4FE1-99D7-4C54B59C1605}" type="presParOf" srcId="{F2532DA0-6286-45E7-A6C6-12439AEA3DE2}" destId="{AE243E72-0D54-405E-965C-0EB227B80EA3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0A2B03-DA73-4AB4-B278-42CF8A757F02}">
      <dsp:nvSpPr>
        <dsp:cNvPr id="0" name=""/>
        <dsp:cNvSpPr/>
      </dsp:nvSpPr>
      <dsp:spPr>
        <a:xfrm>
          <a:off x="0" y="1805"/>
          <a:ext cx="10515600" cy="915310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E6A0CE-DF31-4772-BA21-3621E5AB8EAB}">
      <dsp:nvSpPr>
        <dsp:cNvPr id="0" name=""/>
        <dsp:cNvSpPr/>
      </dsp:nvSpPr>
      <dsp:spPr>
        <a:xfrm>
          <a:off x="276881" y="207750"/>
          <a:ext cx="503420" cy="50342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34BBC5-3ED6-4968-BB1F-61DB01C0757E}">
      <dsp:nvSpPr>
        <dsp:cNvPr id="0" name=""/>
        <dsp:cNvSpPr/>
      </dsp:nvSpPr>
      <dsp:spPr>
        <a:xfrm>
          <a:off x="1057183" y="1805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Thinking about why and how we cite sources </a:t>
          </a:r>
        </a:p>
      </dsp:txBody>
      <dsp:txXfrm>
        <a:off x="1057183" y="1805"/>
        <a:ext cx="9458416" cy="915310"/>
      </dsp:txXfrm>
    </dsp:sp>
    <dsp:sp modelId="{904E9AA8-E2BF-4051-81B6-FFFE4A0DAC90}">
      <dsp:nvSpPr>
        <dsp:cNvPr id="0" name=""/>
        <dsp:cNvSpPr/>
      </dsp:nvSpPr>
      <dsp:spPr>
        <a:xfrm>
          <a:off x="0" y="1145944"/>
          <a:ext cx="10515600" cy="915310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879BE2-2C91-4742-A5C4-9CA54C334DE9}">
      <dsp:nvSpPr>
        <dsp:cNvPr id="0" name=""/>
        <dsp:cNvSpPr/>
      </dsp:nvSpPr>
      <dsp:spPr>
        <a:xfrm>
          <a:off x="276881" y="1351889"/>
          <a:ext cx="503420" cy="50342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CB0B0A-0110-4538-B215-C983102267E7}">
      <dsp:nvSpPr>
        <dsp:cNvPr id="0" name=""/>
        <dsp:cNvSpPr/>
      </dsp:nvSpPr>
      <dsp:spPr>
        <a:xfrm>
          <a:off x="1057183" y="1145944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Consolas" panose="020B0609020204030204"/>
            </a:rPr>
            <a:t>Learn about</a:t>
          </a:r>
          <a:r>
            <a:rPr lang="en-US" sz="2200" kern="1200" dirty="0"/>
            <a:t> the APA Citation style &amp; how we all benefit from good citations</a:t>
          </a:r>
        </a:p>
      </dsp:txBody>
      <dsp:txXfrm>
        <a:off x="1057183" y="1145944"/>
        <a:ext cx="9458416" cy="915310"/>
      </dsp:txXfrm>
    </dsp:sp>
    <dsp:sp modelId="{5C817796-DEC7-436C-9CC2-187C10378DDB}">
      <dsp:nvSpPr>
        <dsp:cNvPr id="0" name=""/>
        <dsp:cNvSpPr/>
      </dsp:nvSpPr>
      <dsp:spPr>
        <a:xfrm>
          <a:off x="0" y="2290082"/>
          <a:ext cx="10515600" cy="915310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38DC02-A276-4D16-ACEA-31A6CBA9B94D}">
      <dsp:nvSpPr>
        <dsp:cNvPr id="0" name=""/>
        <dsp:cNvSpPr/>
      </dsp:nvSpPr>
      <dsp:spPr>
        <a:xfrm>
          <a:off x="276881" y="2496027"/>
          <a:ext cx="503420" cy="50342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57C485-712C-4D42-A5B8-88D18E1C54E8}">
      <dsp:nvSpPr>
        <dsp:cNvPr id="0" name=""/>
        <dsp:cNvSpPr/>
      </dsp:nvSpPr>
      <dsp:spPr>
        <a:xfrm>
          <a:off x="1057183" y="2290082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Strategies for using the Libraries’ </a:t>
          </a:r>
          <a:r>
            <a:rPr lang="en-US" sz="2200" kern="1200" dirty="0">
              <a:solidFill>
                <a:schemeClr val="tx1"/>
              </a:solidFill>
            </a:rPr>
            <a:t>search</a:t>
          </a:r>
          <a:r>
            <a:rPr lang="en-US" sz="2200" kern="1200" dirty="0"/>
            <a:t> tools to locate sources for your research with citations in mind</a:t>
          </a:r>
        </a:p>
      </dsp:txBody>
      <dsp:txXfrm>
        <a:off x="1057183" y="2290082"/>
        <a:ext cx="9458416" cy="915310"/>
      </dsp:txXfrm>
    </dsp:sp>
    <dsp:sp modelId="{F2FCCB6E-5D13-485C-97C6-1E647E8720C8}">
      <dsp:nvSpPr>
        <dsp:cNvPr id="0" name=""/>
        <dsp:cNvSpPr/>
      </dsp:nvSpPr>
      <dsp:spPr>
        <a:xfrm>
          <a:off x="0" y="3434221"/>
          <a:ext cx="10515600" cy="915310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4B8B85-7301-4413-A611-91CAC093C07F}">
      <dsp:nvSpPr>
        <dsp:cNvPr id="0" name=""/>
        <dsp:cNvSpPr/>
      </dsp:nvSpPr>
      <dsp:spPr>
        <a:xfrm>
          <a:off x="276881" y="3640166"/>
          <a:ext cx="503420" cy="503420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5B5CFC-18C9-4051-8BAD-24B75C406D5B}">
      <dsp:nvSpPr>
        <dsp:cNvPr id="0" name=""/>
        <dsp:cNvSpPr/>
      </dsp:nvSpPr>
      <dsp:spPr>
        <a:xfrm>
          <a:off x="1057183" y="3434221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Questions &amp; where to get help</a:t>
          </a:r>
        </a:p>
      </dsp:txBody>
      <dsp:txXfrm>
        <a:off x="1057183" y="3434221"/>
        <a:ext cx="9458416" cy="9153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15BD82-4345-4828-B217-7EFA83DDE2E5}">
      <dsp:nvSpPr>
        <dsp:cNvPr id="0" name=""/>
        <dsp:cNvSpPr/>
      </dsp:nvSpPr>
      <dsp:spPr>
        <a:xfrm>
          <a:off x="0" y="986171"/>
          <a:ext cx="3383881" cy="2030328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Ensure that you credit others for their ideas</a:t>
          </a:r>
        </a:p>
      </dsp:txBody>
      <dsp:txXfrm>
        <a:off x="0" y="986171"/>
        <a:ext cx="3383881" cy="2030328"/>
      </dsp:txXfrm>
    </dsp:sp>
    <dsp:sp modelId="{87B7E0D5-4033-487B-B0EB-319814CBB90B}">
      <dsp:nvSpPr>
        <dsp:cNvPr id="0" name=""/>
        <dsp:cNvSpPr/>
      </dsp:nvSpPr>
      <dsp:spPr>
        <a:xfrm>
          <a:off x="3722269" y="986171"/>
          <a:ext cx="3383881" cy="2030328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1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Connect your work to the sources it’s built on</a:t>
          </a:r>
        </a:p>
      </dsp:txBody>
      <dsp:txXfrm>
        <a:off x="3722269" y="986171"/>
        <a:ext cx="3383881" cy="2030328"/>
      </dsp:txXfrm>
    </dsp:sp>
    <dsp:sp modelId="{55812D95-1F62-4484-8F6E-3A5DDDA2A862}">
      <dsp:nvSpPr>
        <dsp:cNvPr id="0" name=""/>
        <dsp:cNvSpPr/>
      </dsp:nvSpPr>
      <dsp:spPr>
        <a:xfrm>
          <a:off x="7444538" y="986171"/>
          <a:ext cx="3383881" cy="2030328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Allow readers to locate and engage with those sources</a:t>
          </a:r>
        </a:p>
      </dsp:txBody>
      <dsp:txXfrm>
        <a:off x="7444538" y="986171"/>
        <a:ext cx="3383881" cy="2030328"/>
      </dsp:txXfrm>
    </dsp:sp>
    <dsp:sp modelId="{42C6E4B9-4569-4D2D-A13E-1293588C0A37}">
      <dsp:nvSpPr>
        <dsp:cNvPr id="0" name=""/>
        <dsp:cNvSpPr/>
      </dsp:nvSpPr>
      <dsp:spPr>
        <a:xfrm>
          <a:off x="1861134" y="3354888"/>
          <a:ext cx="3383881" cy="2030328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3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Protect you from claims of plagiarism</a:t>
          </a:r>
        </a:p>
      </dsp:txBody>
      <dsp:txXfrm>
        <a:off x="1861134" y="3354888"/>
        <a:ext cx="3383881" cy="2030328"/>
      </dsp:txXfrm>
    </dsp:sp>
    <dsp:sp modelId="{AE243E72-0D54-405E-965C-0EB227B80EA3}">
      <dsp:nvSpPr>
        <dsp:cNvPr id="0" name=""/>
        <dsp:cNvSpPr/>
      </dsp:nvSpPr>
      <dsp:spPr>
        <a:xfrm>
          <a:off x="5583404" y="3354888"/>
          <a:ext cx="3383881" cy="2030328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Inform your readers that you are a knowledgeable participant in a conversation</a:t>
          </a:r>
        </a:p>
      </dsp:txBody>
      <dsp:txXfrm>
        <a:off x="5583404" y="3354888"/>
        <a:ext cx="3383881" cy="20303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3B469A-ECF9-4E21-89C7-82C55B84150E}" type="datetimeFigureOut">
              <a:rPr lang="en-US" smtClean="0"/>
              <a:t>9/21/26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9054CE-D411-4BBE-96CF-E783A7CBFC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010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umailsyr-my.sharepoint.com/:x:/g/personal/iscrum_syr_edu/IQDxhkjhhnJRRLXocjK39F_cAf-ssaLDiTFMGGX4oS-M6oU" TargetMode="External"/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doi.org/10.1007/s11673-025-10547-z" TargetMode="External"/><Relationship Id="rId4" Type="http://schemas.openxmlformats.org/officeDocument/2006/relationships/hyperlink" Target="https://doi.org/10.1037/bul0000348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054CE-D411-4BBE-96CF-E783A7CBFC1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118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91ECC-8958-3B8F-F113-C4F4DE998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805C63-53BA-6F28-4525-FABFA3EA79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63BEF1-D46B-6A8C-EFE8-CD23EF09C6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49FAED-52C2-81FF-019D-06D67787A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054CE-D411-4BBE-96CF-E783A7CBFC1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763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054CE-D411-4BBE-96CF-E783A7CBFC1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208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054CE-D411-4BBE-96CF-E783A7CBFC1A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1456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46BF8-8A11-A2B3-F908-C4E4FFA80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15257A-112B-7D0B-0270-55DC9BE9E6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99E157-B408-7253-A9A8-2D4CFAFBCF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B2E389-74D9-0EF7-E07E-E7A54DB912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054CE-D411-4BBE-96CF-E783A7CBFC1A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8677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/>
                </a:solidFill>
                <a:hlinkClick r:id="rId3"/>
              </a:rPr>
              <a:t>https://sumailsyr-my.sharepoint.com/:x:/g/personal/iscrum_syr_edu/IQDxhkjhhnJRRLXocjK39F_cAf-ssaLDiTFMGGX4oS-M6oU</a:t>
            </a:r>
            <a:endParaRPr lang="en-US"/>
          </a:p>
          <a:p>
            <a:endParaRPr lang="en-US" dirty="0">
              <a:solidFill>
                <a:srgbClr val="FFC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rgbClr val="000000"/>
                </a:solidFill>
              </a:rPr>
              <a:t>Newbury, C. R., Crowley, R., </a:t>
            </a:r>
            <a:r>
              <a:rPr lang="en-US" dirty="0" err="1">
                <a:solidFill>
                  <a:srgbClr val="000000"/>
                </a:solidFill>
              </a:rPr>
              <a:t>Rastle</a:t>
            </a:r>
            <a:r>
              <a:rPr lang="en-US" dirty="0">
                <a:solidFill>
                  <a:srgbClr val="000000"/>
                </a:solidFill>
              </a:rPr>
              <a:t>, K., &amp; Tamminen, J. (2021). Sleep Deprivation and Memory: Meta-Analytic Reviews of Studies on Sleep Deprivation Before and After Learning. </a:t>
            </a:r>
            <a:r>
              <a:rPr lang="en-US" i="1" dirty="0">
                <a:solidFill>
                  <a:srgbClr val="000000"/>
                </a:solidFill>
              </a:rPr>
              <a:t>Psychological Bulletin</a:t>
            </a:r>
            <a:r>
              <a:rPr lang="en-US" dirty="0">
                <a:solidFill>
                  <a:srgbClr val="000000"/>
                </a:solidFill>
              </a:rPr>
              <a:t>, </a:t>
            </a:r>
            <a:r>
              <a:rPr lang="en-US" i="1" dirty="0">
                <a:solidFill>
                  <a:srgbClr val="000000"/>
                </a:solidFill>
              </a:rPr>
              <a:t>147</a:t>
            </a:r>
            <a:r>
              <a:rPr lang="en-US" dirty="0">
                <a:solidFill>
                  <a:srgbClr val="000000"/>
                </a:solidFill>
              </a:rPr>
              <a:t>(11), 1215–1240. </a:t>
            </a:r>
            <a:r>
              <a:rPr lang="en-US" dirty="0">
                <a:solidFill>
                  <a:srgbClr val="000000"/>
                </a:solidFill>
                <a:hlinkClick r:id="rId4"/>
              </a:rPr>
              <a:t>https://doi.org/10.1037/bul0000348</a:t>
            </a:r>
            <a:endParaRPr lang="en-US"/>
          </a:p>
          <a:p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rgbClr val="000000"/>
                </a:solidFill>
              </a:rPr>
              <a:t>Appel, J. M. (2026). The Replicant Will See You Now: Artificial Intelligence and the Right to a Human Physician. </a:t>
            </a:r>
            <a:r>
              <a:rPr lang="en-US" i="1" dirty="0">
                <a:solidFill>
                  <a:srgbClr val="000000"/>
                </a:solidFill>
              </a:rPr>
              <a:t>Journal of Bioethical Inquiry</a:t>
            </a:r>
            <a:r>
              <a:rPr lang="en-US" dirty="0">
                <a:solidFill>
                  <a:srgbClr val="000000"/>
                </a:solidFill>
              </a:rPr>
              <a:t>. </a:t>
            </a:r>
            <a:r>
              <a:rPr lang="en-US" dirty="0">
                <a:solidFill>
                  <a:srgbClr val="000000"/>
                </a:solidFill>
                <a:hlinkClick r:id="rId5"/>
              </a:rPr>
              <a:t>https://doi.org/10.1007/s11673-025-10547-z</a:t>
            </a:r>
            <a:endParaRPr lang="en-US"/>
          </a:p>
          <a:p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endParaRPr lang="en-US" dirty="0">
              <a:solidFill>
                <a:srgbClr val="FFC000"/>
              </a:solidFill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054CE-D411-4BBE-96CF-E783A7CBFC1A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385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D7C74-C070-407E-AED4-1442AE3861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Sherman Serif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B5333F-759B-403C-AB26-9886977C29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Sherman Serif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CBE319-7FE4-4E12-9BEE-C6BE2F62C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herman Serif" pitchFamily="2" charset="0"/>
              </a:defRPr>
            </a:lvl1pPr>
          </a:lstStyle>
          <a:p>
            <a:fld id="{B9D9B687-3DCC-4684-8341-71DD262CD10A}" type="datetimeFigureOut">
              <a:rPr lang="en-US" smtClean="0"/>
              <a:pPr/>
              <a:t>9/21/26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21D9F6-2FDA-48BF-9C85-698ABD995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herman Serif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C851C3-F27D-4CE0-A040-58C7A8E6E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herman Serif" pitchFamily="2" charset="0"/>
              </a:defRPr>
            </a:lvl1pPr>
          </a:lstStyle>
          <a:p>
            <a:fld id="{0CD9164B-6F31-49A2-ABC9-554148AEE3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479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479F1-9220-41D8-9DB9-C156B1127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Sherman Serif" pitchFamily="2" charset="0"/>
                <a:ea typeface="Sherman Serif Bold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DDB95-B758-4CAE-8F11-D0E3F477EA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Sherman Serif" pitchFamily="2" charset="0"/>
                <a:ea typeface="Sherman Serif" pitchFamily="2" charset="0"/>
              </a:defRPr>
            </a:lvl1pPr>
            <a:lvl2pPr>
              <a:defRPr>
                <a:latin typeface="Sherman Serif" pitchFamily="2" charset="0"/>
                <a:ea typeface="Sherman Serif" pitchFamily="2" charset="0"/>
              </a:defRPr>
            </a:lvl2pPr>
            <a:lvl3pPr>
              <a:defRPr>
                <a:latin typeface="Sherman Serif" pitchFamily="2" charset="0"/>
                <a:ea typeface="Sherman Serif" pitchFamily="2" charset="0"/>
              </a:defRPr>
            </a:lvl3pPr>
            <a:lvl4pPr>
              <a:defRPr>
                <a:latin typeface="Sherman Serif" pitchFamily="2" charset="0"/>
                <a:ea typeface="Sherman Serif" pitchFamily="2" charset="0"/>
              </a:defRPr>
            </a:lvl4pPr>
            <a:lvl5pPr>
              <a:defRPr>
                <a:latin typeface="Sherman Serif" pitchFamily="2" charset="0"/>
                <a:ea typeface="Sherman Serif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47D7B4-9848-4091-9F6A-7110FB769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herman Serif" pitchFamily="2" charset="0"/>
              </a:defRPr>
            </a:lvl1pPr>
          </a:lstStyle>
          <a:p>
            <a:fld id="{B9D9B687-3DCC-4684-8341-71DD262CD10A}" type="datetimeFigureOut">
              <a:rPr lang="en-US" smtClean="0"/>
              <a:pPr/>
              <a:t>9/21/26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7AE954-415B-4456-BE5C-E933605C5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herman Serif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17B47-76E5-4CA3-B43E-C4956B724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herman Serif" pitchFamily="2" charset="0"/>
              </a:defRPr>
            </a:lvl1pPr>
          </a:lstStyle>
          <a:p>
            <a:fld id="{0CD9164B-6F31-49A2-ABC9-554148AEE3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044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B09EF-8204-47E7-9049-436368355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5FC2FA-7F06-4166-A140-9259CC2D7D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C1D491-D625-4C26-A0B6-422181BD8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9B687-3DCC-4684-8341-71DD262CD10A}" type="datetimeFigureOut">
              <a:rPr lang="en-US" smtClean="0"/>
              <a:t>9/21/26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0D814-CF7F-4165-A112-65E2B25A0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267E6F-88B3-4E0D-BD20-4B24D077C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9164B-6F31-49A2-ABC9-554148AEE3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138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E775B-45A1-4F80-89BD-04C99228D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02C9AA-55F9-42E9-B699-E906158E85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8FE1CB-CA7D-4906-8218-CDA087A1F6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7A0116-500F-46BE-8952-3C88EA642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9B687-3DCC-4684-8341-71DD262CD10A}" type="datetimeFigureOut">
              <a:rPr lang="en-US" smtClean="0"/>
              <a:t>9/21/26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7A5014-EEF3-46DC-B217-4BF2D9271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3893EB-68D2-4B2F-8B76-587DCA793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9164B-6F31-49A2-ABC9-554148AEE3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969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56403-9116-4042-8BDD-454CBEEA6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9843A7-7049-45CE-B5AA-244B70EE2B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D19180-54C4-4E5D-83A2-A1BBFFA42E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6625DB-37CD-4E1E-9181-6EA4AA3FCD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C41271-77F1-4A0F-82DE-4199C48A33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D55DB7-713C-43FE-8222-F231587F3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9B687-3DCC-4684-8341-71DD262CD10A}" type="datetimeFigureOut">
              <a:rPr lang="en-US" smtClean="0"/>
              <a:t>9/21/26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ECF128-BB8E-42EF-B0F3-AC64A8538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228F3C-5FD3-40E2-8C27-D1CF96DEF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9164B-6F31-49A2-ABC9-554148AEE3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811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6788E-A5C8-4989-88AD-C03D62CBE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860680-7D7C-4D30-AAAF-76A2CB137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9B687-3DCC-4684-8341-71DD262CD10A}" type="datetimeFigureOut">
              <a:rPr lang="en-US" smtClean="0"/>
              <a:t>9/21/26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DE73F3-7B25-4503-AF19-DE8FF6633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3B6B5B-5C15-4FB6-B110-DF18BA576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9164B-6F31-49A2-ABC9-554148AEE3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971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C5441E-7B12-44DA-86D1-21DE53777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9B687-3DCC-4684-8341-71DD262CD10A}" type="datetimeFigureOut">
              <a:rPr lang="en-US" smtClean="0"/>
              <a:t>9/21/26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CB84EE-FD36-4704-ADFD-B59BC7091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881BBB-9B72-477F-BC91-6C3C7FD19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9164B-6F31-49A2-ABC9-554148AEE3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228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2947F-92AC-4C07-913C-853FF5F68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8BBF7-92A8-4EB6-B2B9-3FEFD0EF89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BDF43F-874D-4789-A1AC-B6DF8EB097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8783B-A7FB-428C-BD13-2CF3F30A2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9B687-3DCC-4684-8341-71DD262CD10A}" type="datetimeFigureOut">
              <a:rPr lang="en-US" smtClean="0"/>
              <a:t>9/21/26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53EAAE-58D3-42A7-9FB2-202250C39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A271AB-A170-4C1D-9F7F-735125869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9164B-6F31-49A2-ABC9-554148AEE3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733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CBD4B-9A0F-42B4-A47D-871503E3E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CD672C-A103-416E-8F97-29DA499042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5192CD-6C83-40A6-BA90-E29B8E3B41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6F4328-8D71-45C3-B11D-124128B56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9B687-3DCC-4684-8341-71DD262CD10A}" type="datetimeFigureOut">
              <a:rPr lang="en-US" smtClean="0"/>
              <a:t>9/21/26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3C0E57-6194-4653-9E62-A6228B6AA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C70615-DA38-438E-A3C6-730CF8892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9164B-6F31-49A2-ABC9-554148AEE3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267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197BE-19C9-43D8-967F-4422BFD3B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E7C085-4C30-4900-87F1-44E93C109D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46CD48-B6C3-4B62-BDBD-56CD1F249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9B687-3DCC-4684-8341-71DD262CD10A}" type="datetimeFigureOut">
              <a:rPr lang="en-US" smtClean="0"/>
              <a:t>9/21/26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14FB28-BCEA-42E2-BDF5-BE9FD0DC1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2AF3B-094B-4CDE-A933-B46C096B2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9164B-6F31-49A2-ABC9-554148AEE3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695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021235-4FC6-4F23-B878-8B5DB6571A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80E70F-8B39-4368-97CF-9882BB40DE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2BF8FA-9A63-4E22-A798-A189F6C7C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9B687-3DCC-4684-8341-71DD262CD10A}" type="datetimeFigureOut">
              <a:rPr lang="en-US" smtClean="0"/>
              <a:t>9/21/26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0386C2-71B6-4218-BDA0-21561635E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F0D76-64E5-4C3C-8DD5-6EA770033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9164B-6F31-49A2-ABC9-554148AEE3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0697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 with Block S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D7C3A-EF0B-4240-8101-CB6524BBA4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1879447"/>
            <a:ext cx="658368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FAD06B-ADEF-9846-AB81-A4E3AE9CC5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4975122"/>
            <a:ext cx="6583680" cy="10397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45EA3A71-4B99-694C-96D0-5C3A8731AD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64176" y="466344"/>
            <a:ext cx="3253960" cy="6217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221376-2AE5-2440-A379-02BA6AB575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1667" y="442093"/>
            <a:ext cx="4335411" cy="5963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240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09060-8FC8-1198-7D61-DA7EDB2D4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45231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 with Block S (Nav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D7C3A-EF0B-4240-8101-CB6524BBA4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1879447"/>
            <a:ext cx="658368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FAD06B-ADEF-9846-AB81-A4E3AE9CC5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4975122"/>
            <a:ext cx="6583680" cy="10397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33CC16B8-858B-E641-A281-B2BCE05C59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64176" y="466344"/>
            <a:ext cx="3253960" cy="6217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46B1D7-54A6-6E48-B3EB-C57020102E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1666" y="447261"/>
            <a:ext cx="4335412" cy="5963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3331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 with Block S (Orange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D7C3A-EF0B-4240-8101-CB6524BBA4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1879447"/>
            <a:ext cx="658368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FAD06B-ADEF-9846-AB81-A4E3AE9CC5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4975122"/>
            <a:ext cx="6583680" cy="10397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7CF03E9B-FCD7-F442-A254-65ABE0B4FC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12" b="712"/>
          <a:stretch/>
        </p:blipFill>
        <p:spPr>
          <a:xfrm>
            <a:off x="740664" y="466344"/>
            <a:ext cx="3300984" cy="6217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6CDF402-FE80-D343-802B-79962E0F5A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1666" y="447261"/>
            <a:ext cx="4335412" cy="5963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7327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 with Photo (Orange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D7C3A-EF0B-4240-8101-CB6524BBA4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879447"/>
            <a:ext cx="439010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FAD06B-ADEF-9846-AB81-A4E3AE9CC5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4975122"/>
            <a:ext cx="4390103" cy="10397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369042D0-5033-4541-ADD4-1239414CD9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29200" y="0"/>
            <a:ext cx="7162800" cy="68580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DE7701AA-76BC-3943-BF2D-8660BCB5DA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12" b="712"/>
          <a:stretch/>
        </p:blipFill>
        <p:spPr>
          <a:xfrm>
            <a:off x="457200" y="457200"/>
            <a:ext cx="3300984" cy="62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295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 with Photo (Navy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D7C3A-EF0B-4240-8101-CB6524BBA4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879447"/>
            <a:ext cx="439010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FAD06B-ADEF-9846-AB81-A4E3AE9CC5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4975122"/>
            <a:ext cx="4390103" cy="10397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DC87AD74-788A-2745-9A83-3936DD28B9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29200" y="0"/>
            <a:ext cx="7162800" cy="68580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BAA10509-61C6-614C-9E42-CC55FDFFA3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0712" y="457200"/>
            <a:ext cx="3253960" cy="62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3259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7A350-A569-4D4A-A8C5-9F53139FA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04DD360-C2B2-1A49-B668-FE02618F2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0" indent="0">
              <a:buNone/>
              <a:defRPr sz="3200"/>
            </a:lvl1pPr>
            <a:lvl2pPr marL="9525" indent="0">
              <a:buNone/>
              <a:tabLst/>
              <a:defRPr sz="2800"/>
            </a:lvl2pPr>
            <a:lvl3pPr marL="9525" indent="0">
              <a:buNone/>
              <a:tabLst/>
              <a:defRPr sz="2800"/>
            </a:lvl3pPr>
            <a:lvl4pPr marL="9525" indent="0">
              <a:buNone/>
              <a:tabLst/>
              <a:defRPr sz="2400"/>
            </a:lvl4pPr>
            <a:lvl5pPr marL="9525" indent="0">
              <a:buNone/>
              <a:tabLst/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756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9FBE8-57B1-984B-85C1-A3E9EEE3D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5067853-CEB1-FC44-B005-DDF70C5D1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662421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F407E-022E-794A-A444-D97BCE8B5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5029A84-5503-7243-AB5C-33942C7CB2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8D58A4AA-3BBA-CD47-9E72-7974705306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38804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D03F8-3E42-A544-82DD-AA6A2FE1F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92CCD6E-072F-2642-AB45-71658C9093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25625"/>
            <a:ext cx="5157787" cy="73152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800" b="1" i="0">
                <a:solidFill>
                  <a:schemeClr val="accent1"/>
                </a:solidFill>
                <a:latin typeface="Sherman Sans Bold" pitchFamily="2" charset="77"/>
                <a:ea typeface="Sherman Sans Bold" pitchFamily="2" charset="77"/>
                <a:cs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FCF624C1-8860-7343-A9C7-D4AE6D946B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51761"/>
            <a:ext cx="5157787" cy="352520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F7A2362-C790-E647-BCBF-A98393C550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25625"/>
            <a:ext cx="5183188" cy="73152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800" b="1" i="0">
                <a:solidFill>
                  <a:schemeClr val="accent1"/>
                </a:solidFill>
                <a:latin typeface="Sherman Sans Bold" pitchFamily="2" charset="77"/>
                <a:ea typeface="Sherman Sans Bold" pitchFamily="2" charset="77"/>
                <a:cs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03FD1DC2-B954-A943-AD79-573CC1E41B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51761"/>
            <a:ext cx="5183188" cy="352520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220115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9FBE8-57B1-984B-85C1-A3E9EEE3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3B3998B0-802F-B748-B5BA-6FE0D747129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41248" y="1828800"/>
            <a:ext cx="10515600" cy="435254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2059027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ictur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F2A658F-CD0B-4645-8298-83CE8302A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0D1DCB07-D8B9-C74E-BA30-F4E3DA9511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070101"/>
            <a:ext cx="12192000" cy="478789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4496151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8A667-DD05-564E-B57D-77CECB3AE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563644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50513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Section with Photo (Orange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B9ABE-199D-114A-BD4B-8AB0CAAC2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31" y="1060809"/>
            <a:ext cx="5224821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59A87B-9450-B342-898B-1B56515C9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4114800"/>
            <a:ext cx="5224821" cy="15001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0816FEDB-1838-C944-A3FD-F00975D579E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92240" y="0"/>
            <a:ext cx="5699760" cy="6858000"/>
          </a:xfrm>
          <a:solidFill>
            <a:schemeClr val="tx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547513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Section with Photo (Navy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B9ABE-199D-114A-BD4B-8AB0CAAC2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31" y="1060809"/>
            <a:ext cx="5224821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59A87B-9450-B342-898B-1B56515C9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31" y="4114800"/>
            <a:ext cx="5224821" cy="15001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C17D0421-183A-334C-9D76-A5BEBECDE60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92240" y="0"/>
            <a:ext cx="5699760" cy="68580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093731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Section (Orange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B9ABE-199D-114A-BD4B-8AB0CAAC2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836987"/>
            <a:ext cx="10515600" cy="1363663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59A87B-9450-B342-898B-1B56515C9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357813"/>
            <a:ext cx="10515600" cy="71945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162027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Section (Navy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B9ABE-199D-114A-BD4B-8AB0CAAC2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836987"/>
            <a:ext cx="10515600" cy="1363663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59A87B-9450-B342-898B-1B56515C9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357813"/>
            <a:ext cx="10515600" cy="71945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6154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losing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 descr="This rectangle is a decorative element that becomes a white background for the orange logo at the top left of the slide. " title="Decorative Background">
            <a:extLst>
              <a:ext uri="{FF2B5EF4-FFF2-40B4-BE49-F238E27FC236}">
                <a16:creationId xmlns:a16="http://schemas.microsoft.com/office/drawing/2014/main" id="{982ED1EF-5686-E24D-9F47-3384F095732F}"/>
              </a:ext>
            </a:extLst>
          </p:cNvPr>
          <p:cNvSpPr/>
          <p:nvPr/>
        </p:nvSpPr>
        <p:spPr>
          <a:xfrm>
            <a:off x="0" y="0"/>
            <a:ext cx="12191999" cy="1188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378F63C-0147-3441-9377-F9E2452D2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4332" y="2778847"/>
            <a:ext cx="5486400" cy="1737360"/>
          </a:xfrm>
        </p:spPr>
        <p:txBody>
          <a:bodyPr>
            <a:normAutofit/>
          </a:bodyPr>
          <a:lstStyle>
            <a:lvl1pPr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B50F347-9886-324C-A880-F8E9B3A822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33" b="533"/>
          <a:stretch/>
        </p:blipFill>
        <p:spPr>
          <a:xfrm>
            <a:off x="696058" y="365760"/>
            <a:ext cx="24183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4363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losing Slide with Laurel (Orange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494660B-E1AB-AF43-9B1B-F34D5E1CC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663" y="2766217"/>
            <a:ext cx="5486400" cy="1737360"/>
          </a:xfrm>
        </p:spPr>
        <p:txBody>
          <a:bodyPr tIns="0" bIns="0" anchor="t" anchorCtr="0">
            <a:normAutofit/>
          </a:bodyPr>
          <a:lstStyle>
            <a:lvl1pPr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041D6A3C-A6D7-5C40-8DB1-7F7F93BCA5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12" b="712"/>
          <a:stretch/>
        </p:blipFill>
        <p:spPr>
          <a:xfrm>
            <a:off x="740664" y="466344"/>
            <a:ext cx="3300984" cy="621792"/>
          </a:xfrm>
          <a:prstGeom prst="rect">
            <a:avLst/>
          </a:prstGeom>
        </p:spPr>
      </p:pic>
      <p:pic>
        <p:nvPicPr>
          <p:cNvPr id="7" name="Picture 3" descr="The laurel from the Syracuse University seal is cropped to fit the right side of the slide. The laurel consists of a series of leaves in an arch. The laurel is white on top of an orange background." title="Syracuse University Laurel">
            <a:extLst>
              <a:ext uri="{FF2B5EF4-FFF2-40B4-BE49-F238E27FC236}">
                <a16:creationId xmlns:a16="http://schemas.microsoft.com/office/drawing/2014/main" id="{4F9193E3-243E-1B45-8467-4622423DF06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7" t="19247" r="69129" b="23976"/>
          <a:stretch/>
        </p:blipFill>
        <p:spPr>
          <a:xfrm>
            <a:off x="8339328" y="0"/>
            <a:ext cx="38496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5636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losing Slide with Laurel (Navy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FF41C7C-C8A5-FE4C-AF93-AC5D5F45F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664" y="2766217"/>
            <a:ext cx="5483335" cy="1737360"/>
          </a:xfrm>
        </p:spPr>
        <p:txBody>
          <a:bodyPr tIns="0" bIns="0" anchor="t" anchorCtr="0">
            <a:noAutofit/>
          </a:bodyPr>
          <a:lstStyle>
            <a:lvl1pPr>
              <a:defRPr sz="6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AA5B4474-4214-1746-A7BA-39AF0E90AC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64176" y="466344"/>
            <a:ext cx="3253960" cy="621792"/>
          </a:xfrm>
          <a:prstGeom prst="rect">
            <a:avLst/>
          </a:prstGeom>
        </p:spPr>
      </p:pic>
      <p:pic>
        <p:nvPicPr>
          <p:cNvPr id="7" name="Picture 3" descr="The laurel from the Syracuse University seal is cropped to fit the right side of the slide. The laurel consists of a series of leaves in an arch. The laurel is white on top of a navy background." title="Syracuse University Laurel">
            <a:extLst>
              <a:ext uri="{FF2B5EF4-FFF2-40B4-BE49-F238E27FC236}">
                <a16:creationId xmlns:a16="http://schemas.microsoft.com/office/drawing/2014/main" id="{6698A982-DF1C-E541-8680-695565939B7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7" t="19247" r="69129" b="23976"/>
          <a:stretch/>
        </p:blipFill>
        <p:spPr>
          <a:xfrm>
            <a:off x="8339328" y="0"/>
            <a:ext cx="38496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5430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B9D45-6FDF-E2E4-2FD7-FF6EC11E7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990350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 (No Indentati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76E43-734E-4A8D-BFC1-C92B35D08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6D4BF-967C-462A-B733-1B0B8D4320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F93A0-B6BC-4BC3-824C-D096880F8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410643-5391-4811-8551-11E002183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1151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019C2-4437-4ECB-B60A-7CE1B91D3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103CC-4EBB-4939-A146-2A2A1BB102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C52B9A-956A-4A6D-A513-BA6E86A499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37D65B-434B-4F11-9E98-BB14F13DC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410643-5391-4811-8551-11E002183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71830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/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+mn-lt"/>
              </a:defRPr>
            </a:lvl1pPr>
            <a:lvl2pP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5D25D8-F119-4ABB-9544-C3ACA97652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98500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34BA3-D6EC-4985-AA6E-464846F6C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3D128B-E2BC-4476-A3F7-8E99CEE76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410643-5391-4811-8551-11E00218332C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769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769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46E7E52-471E-421A-9A3D-38E1A805B87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41248" y="1828800"/>
            <a:ext cx="10515600" cy="4352544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430509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A96848-875D-492D-9ED5-3353B7AE0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B53ECE-9F35-4FFC-A353-5756B77E3A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15B954-29F4-433E-9099-E070C8B8C9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9B687-3DCC-4684-8341-71DD262CD10A}" type="datetimeFigureOut">
              <a:rPr lang="en-US" smtClean="0"/>
              <a:t>9/21/26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13B3E-8298-4CEF-B0AA-8E4D6FA052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4DB3F-4CA8-4C85-B1AB-F30D9130C7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9164B-6F31-49A2-ABC9-554148AEE3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954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194CB2F0-51AE-5C4D-B565-575D8027D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BCC5045-1D03-7D4A-9807-27BCB241B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254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3">
            <a:extLst>
              <a:ext uri="{FF2B5EF4-FFF2-40B4-BE49-F238E27FC236}">
                <a16:creationId xmlns:a16="http://schemas.microsoft.com/office/drawing/2014/main" id="{08139C9B-1722-DF45-9141-674D6389476B}"/>
              </a:ext>
            </a:extLst>
          </p:cNvPr>
          <p:cNvCxnSpPr>
            <a:cxnSpLocks/>
          </p:cNvCxnSpPr>
          <p:nvPr/>
        </p:nvCxnSpPr>
        <p:spPr>
          <a:xfrm>
            <a:off x="838200" y="6355845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4">
            <a:extLst>
              <a:ext uri="{FF2B5EF4-FFF2-40B4-BE49-F238E27FC236}">
                <a16:creationId xmlns:a16="http://schemas.microsoft.com/office/drawing/2014/main" id="{B074448F-ECDF-DC44-9F43-FD59771C7B33}"/>
              </a:ext>
            </a:extLst>
          </p:cNvPr>
          <p:cNvSpPr txBox="1"/>
          <p:nvPr/>
        </p:nvSpPr>
        <p:spPr>
          <a:xfrm>
            <a:off x="838200" y="6355845"/>
            <a:ext cx="1919243" cy="365125"/>
          </a:xfrm>
          <a:prstGeom prst="rect">
            <a:avLst/>
          </a:prstGeom>
          <a:noFill/>
        </p:spPr>
        <p:txBody>
          <a:bodyPr wrap="none" lIns="0" rIns="0" rtlCol="0" anchor="ctr">
            <a:noAutofit/>
          </a:bodyPr>
          <a:lstStyle/>
          <a:p>
            <a:r>
              <a:rPr lang="en-US" sz="1100">
                <a:solidFill>
                  <a:schemeClr val="tx2"/>
                </a:solidFill>
                <a:latin typeface="Sherman Serif Book" pitchFamily="2" charset="77"/>
                <a:ea typeface="Sherman Serif Book" pitchFamily="2" charset="77"/>
                <a:cs typeface="Verdana" panose="020B0604030504040204" pitchFamily="34" charset="0"/>
              </a:rPr>
              <a:t>Syracuse University</a:t>
            </a:r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5617610D-C255-5549-8A79-A9BD2F9C5841}"/>
              </a:ext>
            </a:extLst>
          </p:cNvPr>
          <p:cNvSpPr txBox="1"/>
          <p:nvPr/>
        </p:nvSpPr>
        <p:spPr>
          <a:xfrm>
            <a:off x="9434557" y="6355845"/>
            <a:ext cx="1919243" cy="365125"/>
          </a:xfrm>
          <a:prstGeom prst="rect">
            <a:avLst/>
          </a:prstGeom>
          <a:noFill/>
        </p:spPr>
        <p:txBody>
          <a:bodyPr wrap="none" lIns="0" rIns="0" rtlCol="0" anchor="ctr">
            <a:noAutofit/>
          </a:bodyPr>
          <a:lstStyle/>
          <a:p>
            <a:pPr algn="r"/>
            <a:fld id="{9A343670-1D05-7C47-B2D6-B371475A4076}" type="slidenum">
              <a:rPr lang="en-US" sz="1000" b="0" smtClean="0">
                <a:solidFill>
                  <a:schemeClr val="tx2"/>
                </a:solidFill>
                <a:latin typeface="Sherman Sans Book" pitchFamily="2" charset="77"/>
                <a:ea typeface="Sherman Sans Book" pitchFamily="2" charset="77"/>
                <a:cs typeface="Verdana" panose="020B0604030504040204" pitchFamily="34" charset="0"/>
              </a:rPr>
              <a:t>‹#›</a:t>
            </a:fld>
            <a:endParaRPr lang="en-US" sz="1000" b="0">
              <a:solidFill>
                <a:schemeClr val="tx2"/>
              </a:solidFill>
              <a:latin typeface="Sherman Sans Book" pitchFamily="2" charset="77"/>
              <a:ea typeface="Sherman Sans Book" pitchFamily="2" charset="77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404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707" r:id="rId23"/>
    <p:sldLayoutId id="2147483708" r:id="rId24"/>
    <p:sldLayoutId id="2147483709" r:id="rId25"/>
    <p:sldLayoutId id="2147483710" r:id="rId2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Sherman Sans Book" pitchFamily="2" charset="77"/>
          <a:ea typeface="Sherman Sans Book" pitchFamily="2" charset="77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0"/>
        </a:spcBef>
        <a:spcAft>
          <a:spcPts val="1200"/>
        </a:spcAft>
        <a:buClr>
          <a:schemeClr val="tx2"/>
        </a:buClr>
        <a:buFont typeface="Arial" panose="020B0604020202020204" pitchFamily="34" charset="0"/>
        <a:buChar char="•"/>
        <a:defRPr sz="3200" kern="1200">
          <a:solidFill>
            <a:schemeClr val="accent1"/>
          </a:solidFill>
          <a:latin typeface="Sherman Sans Book" pitchFamily="2" charset="77"/>
          <a:ea typeface="Sherman Sans Book" pitchFamily="2" charset="77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0"/>
        </a:spcBef>
        <a:spcAft>
          <a:spcPts val="1200"/>
        </a:spcAft>
        <a:buClr>
          <a:schemeClr val="tx2"/>
        </a:buClr>
        <a:buFont typeface="System Font Regular"/>
        <a:buChar char="–"/>
        <a:defRPr sz="2800" kern="1200">
          <a:solidFill>
            <a:schemeClr val="accent1"/>
          </a:solidFill>
          <a:latin typeface="Sherman Sans Book" pitchFamily="2" charset="77"/>
          <a:ea typeface="Sherman Sans Book" pitchFamily="2" charset="77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0"/>
        </a:spcBef>
        <a:spcAft>
          <a:spcPts val="1200"/>
        </a:spcAft>
        <a:buClr>
          <a:schemeClr val="accent1"/>
        </a:buClr>
        <a:buFont typeface="Wingdings" pitchFamily="2" charset="2"/>
        <a:buChar char="§"/>
        <a:defRPr sz="2800" kern="1200">
          <a:solidFill>
            <a:schemeClr val="accent1"/>
          </a:solidFill>
          <a:latin typeface="Sherman Sans Book" pitchFamily="2" charset="77"/>
          <a:ea typeface="Sherman Sans Book" pitchFamily="2" charset="77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0"/>
        </a:spcBef>
        <a:spcAft>
          <a:spcPts val="1200"/>
        </a:spcAft>
        <a:buClr>
          <a:schemeClr val="accent1"/>
        </a:buClr>
        <a:buFont typeface="System Font Regular"/>
        <a:buChar char="–"/>
        <a:defRPr sz="2400" kern="1200">
          <a:solidFill>
            <a:schemeClr val="accent1"/>
          </a:solidFill>
          <a:latin typeface="Sherman Sans Book" pitchFamily="2" charset="77"/>
          <a:ea typeface="Sherman Sans Book" pitchFamily="2" charset="77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0"/>
        </a:spcBef>
        <a:spcAft>
          <a:spcPts val="1200"/>
        </a:spcAft>
        <a:buClrTx/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Sherman Sans Book" pitchFamily="2" charset="77"/>
          <a:ea typeface="Sherman Sans Book" pitchFamily="2" charset="77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owl.purdue.edu/owl/research_and_citation/apa_style/apa_formatting_and_style_guide/in_text_citations_the_basics.html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177/20563051211069054" TargetMode="External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177/20563051211069054" TargetMode="External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syr.edu/staff/subjects.php" TargetMode="External"/><Relationship Id="rId7" Type="http://schemas.openxmlformats.org/officeDocument/2006/relationships/hyperlink" Target="https://researchguides.library.syr.edu/publiclibraries" TargetMode="External"/><Relationship Id="rId2" Type="http://schemas.openxmlformats.org/officeDocument/2006/relationships/hyperlink" Target="https://library.syr.edu/help/askus.php" TargetMode="External"/><Relationship Id="rId1" Type="http://schemas.openxmlformats.org/officeDocument/2006/relationships/slideLayout" Target="../slideLayouts/slideLayout34.xml"/><Relationship Id="rId6" Type="http://schemas.openxmlformats.org/officeDocument/2006/relationships/hyperlink" Target="https://researchguides.library.syr.edu/citationstyles/apa" TargetMode="External"/><Relationship Id="rId5" Type="http://schemas.openxmlformats.org/officeDocument/2006/relationships/hyperlink" Target="https://researchguides.library.syr.edu/" TargetMode="External"/><Relationship Id="rId4" Type="http://schemas.openxmlformats.org/officeDocument/2006/relationships/hyperlink" Target="https://researchguides.library.syr.edu/tutorials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4.png"/><Relationship Id="rId4" Type="http://schemas.openxmlformats.org/officeDocument/2006/relationships/hyperlink" Target="https://tinyurl.com/379jfmx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C6F27-BA59-6E83-52B6-26DE61B2EE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1801955"/>
            <a:ext cx="6583680" cy="3252922"/>
          </a:xfrm>
        </p:spPr>
        <p:txBody>
          <a:bodyPr>
            <a:normAutofit/>
          </a:bodyPr>
          <a:lstStyle/>
          <a:p>
            <a:r>
              <a:rPr lang="en-US" b="1" dirty="0">
                <a:latin typeface="Sherman Sans Book"/>
              </a:rPr>
              <a:t>APA citations &amp; Locating Sources </a:t>
            </a:r>
          </a:p>
          <a:p>
            <a:endParaRPr lang="en-US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0854D9-E16F-CB27-6146-AAAFB2D969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4975122"/>
            <a:ext cx="6583680" cy="1517625"/>
          </a:xfrm>
        </p:spPr>
        <p:txBody>
          <a:bodyPr vert="horz" lIns="0" tIns="45720" rIns="0" bIns="45720" rtlCol="0" anchor="t">
            <a:normAutofit/>
          </a:bodyPr>
          <a:lstStyle/>
          <a:p>
            <a:endParaRPr lang="en-US" sz="2400">
              <a:latin typeface="Sherman Sans Book"/>
            </a:endParaRPr>
          </a:p>
          <a:p>
            <a:r>
              <a:rPr lang="en-US" sz="2400" dirty="0">
                <a:latin typeface="Sherman Sans Book"/>
              </a:rPr>
              <a:t>Bella Crum, Information Literacy Scholar</a:t>
            </a:r>
          </a:p>
          <a:p>
            <a:r>
              <a:rPr lang="en-US" sz="2400" dirty="0">
                <a:latin typeface="Sherman Sans Book"/>
              </a:rPr>
              <a:t>Patrick Williams, Humanities Librarian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18089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5CE17-BAAC-4844-81C6-0F3828576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Overview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F4997AB-C682-B85A-E23B-B5A0CA9F98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8037920"/>
              </p:ext>
            </p:extLst>
          </p:nvPr>
        </p:nvGraphicFramePr>
        <p:xfrm>
          <a:off x="838200" y="1584993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50520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D3E55-C12A-DE96-7817-3B275030E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71441"/>
            <a:ext cx="10515600" cy="1325563"/>
          </a:xfrm>
        </p:spPr>
        <p:txBody>
          <a:bodyPr>
            <a:normAutofit/>
          </a:bodyPr>
          <a:lstStyle/>
          <a:p>
            <a:r>
              <a:rPr lang="en-US" sz="4400" dirty="0"/>
              <a:t>What’s a reason you’ve cited sources before? </a:t>
            </a:r>
          </a:p>
        </p:txBody>
      </p:sp>
    </p:spTree>
    <p:extLst>
      <p:ext uri="{BB962C8B-B14F-4D97-AF65-F5344CB8AC3E}">
        <p14:creationId xmlns:p14="http://schemas.microsoft.com/office/powerpoint/2010/main" val="73721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6C9A0-38B4-4A39-B48C-920620CC1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55967"/>
            <a:ext cx="10515600" cy="2956510"/>
          </a:xfrm>
        </p:spPr>
        <p:txBody>
          <a:bodyPr>
            <a:noAutofit/>
          </a:bodyPr>
          <a:lstStyle/>
          <a:p>
            <a:r>
              <a:rPr lang="en-US" sz="4400" dirty="0">
                <a:latin typeface="Sherman Sans Book"/>
              </a:rPr>
              <a:t>Our citation methods are supportive of and informed by the conversations in which we participate. </a:t>
            </a:r>
            <a:endParaRPr lang="en-US" sz="4400">
              <a:latin typeface="Sherman Sans Book"/>
              <a:ea typeface="Sherman Serif Book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933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6C9A0-38B4-4A39-B48C-920620CC1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APA Style </a:t>
            </a:r>
            <a:endParaRPr lang="en-US" dirty="0">
              <a:latin typeface="Sherman Serif Book" pitchFamily="50" charset="0"/>
              <a:ea typeface="Sherman Serif Book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9A606-FA08-4B57-9976-6B0D446D40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en-US" sz="2800" dirty="0">
                <a:latin typeface="Sherman Sans Book"/>
              </a:rPr>
              <a:t>“Write With Clarity, Precision, and Inclusion”</a:t>
            </a:r>
          </a:p>
          <a:p>
            <a:endParaRPr lang="en-US" sz="2800" dirty="0">
              <a:latin typeface="Sherman Sans Book"/>
            </a:endParaRPr>
          </a:p>
          <a:p>
            <a:r>
              <a:rPr lang="en-US" sz="2800" dirty="0">
                <a:latin typeface="Sherman Sans Book"/>
              </a:rPr>
              <a:t>“APA Style is used by </a:t>
            </a:r>
            <a:r>
              <a:rPr lang="en-US" sz="2800" b="1" dirty="0">
                <a:latin typeface="Sherman Sans Book"/>
              </a:rPr>
              <a:t>writers in many disciplines </a:t>
            </a:r>
            <a:r>
              <a:rPr lang="en-US" sz="2800" dirty="0">
                <a:latin typeface="Sherman Sans Book"/>
              </a:rPr>
              <a:t>around the world for </a:t>
            </a:r>
            <a:r>
              <a:rPr lang="en-US" sz="2800" b="1" dirty="0">
                <a:latin typeface="Sherman Sans Book"/>
              </a:rPr>
              <a:t>concise</a:t>
            </a:r>
            <a:r>
              <a:rPr lang="en-US" sz="2800" dirty="0">
                <a:latin typeface="Sherman Sans Book"/>
              </a:rPr>
              <a:t>, </a:t>
            </a:r>
            <a:r>
              <a:rPr lang="en-US" sz="2800" b="1" dirty="0">
                <a:latin typeface="Sherman Sans Book"/>
              </a:rPr>
              <a:t>powerful</a:t>
            </a:r>
            <a:r>
              <a:rPr lang="en-US" sz="2800" dirty="0">
                <a:latin typeface="Sherman Sans Book"/>
              </a:rPr>
              <a:t>, and </a:t>
            </a:r>
            <a:r>
              <a:rPr lang="en-US" sz="2800" b="1" dirty="0">
                <a:latin typeface="Sherman Sans Book"/>
              </a:rPr>
              <a:t>persuasive</a:t>
            </a:r>
            <a:r>
              <a:rPr lang="en-US" sz="2800" dirty="0">
                <a:latin typeface="Sherman Sans Book"/>
              </a:rPr>
              <a:t> </a:t>
            </a:r>
            <a:r>
              <a:rPr lang="en-US" sz="2800" b="1" dirty="0">
                <a:latin typeface="Sherman Sans Book"/>
              </a:rPr>
              <a:t>scholarly communication</a:t>
            </a:r>
            <a:r>
              <a:rPr lang="en-US" sz="2800" dirty="0">
                <a:latin typeface="Sherman Sans Book"/>
              </a:rPr>
              <a:t>.”</a:t>
            </a:r>
          </a:p>
          <a:p>
            <a:endParaRPr lang="en-US" sz="2800" dirty="0">
              <a:latin typeface="Sherman Sans Book"/>
            </a:endParaRPr>
          </a:p>
          <a:p>
            <a:r>
              <a:rPr lang="en-US" sz="2800" dirty="0"/>
              <a:t>Designed for social sciences scholarship, but embraced widely because it is flexible, clear, and accommodating</a:t>
            </a:r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16830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8A843-3956-0050-C4D8-6636A6554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09793-13BD-4D46-B522-2C6B2EDFA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APA Style </a:t>
            </a:r>
            <a:endParaRPr lang="en-US" dirty="0">
              <a:latin typeface="Sherman Serif Book" pitchFamily="50" charset="0"/>
              <a:ea typeface="Sherman Serif Book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0DD1AB-E21F-51D1-7B4B-8A399C1E0A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en-US" sz="2800" dirty="0">
                <a:latin typeface="Sherman Sans Book"/>
              </a:rPr>
              <a:t>“Write With Clarity, Precision, and Inclusion”</a:t>
            </a:r>
          </a:p>
          <a:p>
            <a:endParaRPr lang="en-US" sz="2800" dirty="0">
              <a:latin typeface="Sherman Sans Book"/>
            </a:endParaRPr>
          </a:p>
          <a:p>
            <a:r>
              <a:rPr lang="en-US" sz="2800" dirty="0">
                <a:latin typeface="Sherman Sans Book"/>
              </a:rPr>
              <a:t>“APA Style is used by </a:t>
            </a:r>
            <a:r>
              <a:rPr lang="en-US" sz="2800" b="1" dirty="0">
                <a:latin typeface="Sherman Sans Book"/>
              </a:rPr>
              <a:t>writers in many disciplines </a:t>
            </a:r>
            <a:r>
              <a:rPr lang="en-US" sz="2800" dirty="0">
                <a:latin typeface="Sherman Sans Book"/>
              </a:rPr>
              <a:t>around the world for </a:t>
            </a:r>
            <a:r>
              <a:rPr lang="en-US" sz="2800" b="1" dirty="0">
                <a:latin typeface="Sherman Sans Book"/>
              </a:rPr>
              <a:t>concise</a:t>
            </a:r>
            <a:r>
              <a:rPr lang="en-US" sz="2800" dirty="0">
                <a:latin typeface="Sherman Sans Book"/>
              </a:rPr>
              <a:t>, </a:t>
            </a:r>
            <a:r>
              <a:rPr lang="en-US" sz="2800" b="1" dirty="0">
                <a:latin typeface="Sherman Sans Book"/>
              </a:rPr>
              <a:t>powerful</a:t>
            </a:r>
            <a:r>
              <a:rPr lang="en-US" sz="2800" dirty="0">
                <a:latin typeface="Sherman Sans Book"/>
              </a:rPr>
              <a:t>, and </a:t>
            </a:r>
            <a:r>
              <a:rPr lang="en-US" sz="2800" b="1" dirty="0">
                <a:latin typeface="Sherman Sans Book"/>
              </a:rPr>
              <a:t>persuasive</a:t>
            </a:r>
            <a:r>
              <a:rPr lang="en-US" sz="2800" dirty="0">
                <a:latin typeface="Sherman Sans Book"/>
              </a:rPr>
              <a:t> </a:t>
            </a:r>
            <a:r>
              <a:rPr lang="en-US" sz="2800" b="1" dirty="0">
                <a:latin typeface="Sherman Sans Book"/>
              </a:rPr>
              <a:t>scholarly communication</a:t>
            </a:r>
            <a:r>
              <a:rPr lang="en-US" sz="2800" dirty="0">
                <a:latin typeface="Sherman Sans Book"/>
              </a:rPr>
              <a:t>.”</a:t>
            </a:r>
          </a:p>
          <a:p>
            <a:endParaRPr lang="en-US" sz="2800" dirty="0">
              <a:latin typeface="Sherman Sans Book"/>
            </a:endParaRPr>
          </a:p>
          <a:p>
            <a:r>
              <a:rPr lang="en-US" sz="2800" dirty="0"/>
              <a:t>Designed for social sciences scholarship, but embraced widely because it is flexible, clear, and accommodating</a:t>
            </a:r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5" name="Star: 32 Points 4">
            <a:extLst>
              <a:ext uri="{FF2B5EF4-FFF2-40B4-BE49-F238E27FC236}">
                <a16:creationId xmlns:a16="http://schemas.microsoft.com/office/drawing/2014/main" id="{51BE1BCA-EF9E-2661-54E3-377FF601DF32}"/>
              </a:ext>
            </a:extLst>
          </p:cNvPr>
          <p:cNvSpPr/>
          <p:nvPr/>
        </p:nvSpPr>
        <p:spPr>
          <a:xfrm>
            <a:off x="1875692" y="1824403"/>
            <a:ext cx="8440615" cy="3311769"/>
          </a:xfrm>
          <a:prstGeom prst="star16">
            <a:avLst/>
          </a:prstGeom>
          <a:solidFill>
            <a:srgbClr val="D4DBFF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300EEE-E8F6-56BE-ECB0-67DC05246BF3}"/>
              </a:ext>
            </a:extLst>
          </p:cNvPr>
          <p:cNvSpPr txBox="1"/>
          <p:nvPr/>
        </p:nvSpPr>
        <p:spPr>
          <a:xfrm>
            <a:off x="3275135" y="2696307"/>
            <a:ext cx="5641730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  <a:ea typeface="Verdana"/>
              </a:rPr>
              <a:t>Essentially, to make reading and writing easier!</a:t>
            </a:r>
          </a:p>
        </p:txBody>
      </p:sp>
    </p:spTree>
    <p:extLst>
      <p:ext uri="{BB962C8B-B14F-4D97-AF65-F5344CB8AC3E}">
        <p14:creationId xmlns:p14="http://schemas.microsoft.com/office/powerpoint/2010/main" val="2890154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6C9A0-38B4-4A39-B48C-920620CC1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APA Style </a:t>
            </a:r>
            <a:endParaRPr lang="en-US" dirty="0">
              <a:latin typeface="Sherman Serif Book" pitchFamily="50" charset="0"/>
              <a:ea typeface="Sherman Serif Book" pitchFamily="50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113D225-1A0B-4B0E-B2D8-12B773186C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3055520"/>
            <a:ext cx="6652124" cy="2386180"/>
          </a:xfrm>
        </p:spPr>
        <p:txBody>
          <a:bodyPr>
            <a:noAutofit/>
          </a:bodyPr>
          <a:lstStyle/>
          <a:p>
            <a:r>
              <a:rPr lang="en-US" sz="3000" dirty="0"/>
              <a:t>Began nearly 100 years ago</a:t>
            </a:r>
          </a:p>
          <a:p>
            <a:r>
              <a:rPr lang="en-US" sz="3000" dirty="0"/>
              <a:t>Regularly adapts to new developments</a:t>
            </a:r>
          </a:p>
          <a:p>
            <a:r>
              <a:rPr lang="en-US" sz="3000" dirty="0"/>
              <a:t>Connects today’s research with its generations of history (&amp; aids in contemporary searching)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0242A7-C650-DB01-705E-2C46BA6361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199" y="1691940"/>
            <a:ext cx="6424864" cy="1129550"/>
          </a:xfrm>
        </p:spPr>
        <p:txBody>
          <a:bodyPr vert="horz" lIns="0" tIns="45720" rIns="0" bIns="45720" rtlCol="0" anchor="t">
            <a:noAutofit/>
          </a:bodyPr>
          <a:lstStyle/>
          <a:p>
            <a:pPr marL="0" indent="-914400">
              <a:buNone/>
            </a:pPr>
            <a:r>
              <a:rPr lang="en-US" sz="1500" dirty="0">
                <a:latin typeface="Sherman Sans Book"/>
              </a:rPr>
              <a:t>Bentley, M., Peerenboom, C. A., Hodge, F. W., Passano, E. B., Warren, H. C., &amp; Washburn, M. F. (1929). Instructions in regard to preparation of manuscript. </a:t>
            </a:r>
            <a:r>
              <a:rPr lang="en-US" sz="1500" i="1" dirty="0">
                <a:latin typeface="Sherman Sans Book"/>
              </a:rPr>
              <a:t>Psychological Bulletin, 26</a:t>
            </a:r>
            <a:r>
              <a:rPr lang="en-US" sz="1500" dirty="0">
                <a:latin typeface="Sherman Sans Book"/>
              </a:rPr>
              <a:t>(2), 57–63. https://doi.org/10.1037/h0071487</a:t>
            </a:r>
            <a:endParaRPr lang="en-US"/>
          </a:p>
          <a:p>
            <a:pPr indent="-457200"/>
            <a:endParaRPr lang="en-US" sz="1500" dirty="0"/>
          </a:p>
        </p:txBody>
      </p:sp>
      <p:pic>
        <p:nvPicPr>
          <p:cNvPr id="9" name="Picture 8" descr="Text, letter&#10;&#10;Description automatically generated">
            <a:extLst>
              <a:ext uri="{FF2B5EF4-FFF2-40B4-BE49-F238E27FC236}">
                <a16:creationId xmlns:a16="http://schemas.microsoft.com/office/drawing/2014/main" id="{2E1DABE1-0C2A-471A-BF03-1F07379B6E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438" y="365041"/>
            <a:ext cx="3747151" cy="5847097"/>
          </a:xfrm>
          <a:prstGeom prst="rect">
            <a:avLst/>
          </a:prstGeom>
          <a:ln w="6350">
            <a:solidFill>
              <a:schemeClr val="accent1"/>
            </a:solidFill>
          </a:ln>
          <a:effectLst>
            <a:outerShdw blurRad="139700" dist="165100" dir="7860000">
              <a:srgbClr val="000E54"/>
            </a:outerShdw>
          </a:effectLst>
        </p:spPr>
      </p:pic>
    </p:spTree>
    <p:extLst>
      <p:ext uri="{BB962C8B-B14F-4D97-AF65-F5344CB8AC3E}">
        <p14:creationId xmlns:p14="http://schemas.microsoft.com/office/powerpoint/2010/main" val="2053838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199D68-6F8E-247B-24CC-850402FD2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178" y="346827"/>
            <a:ext cx="11646499" cy="583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638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8A378D-46A1-1A04-81C5-5EA78ABF1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418CC05-15A3-06DD-A455-4D41E15B7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596"/>
            <a:ext cx="12038135" cy="6257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935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6C9A0-38B4-4A39-B48C-920620CC1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APA citations </a:t>
            </a:r>
            <a:r>
              <a:rPr lang="en-US" sz="3200" dirty="0">
                <a:ea typeface="Sherman Serif Book" pitchFamily="50" charset="0"/>
              </a:rPr>
              <a:t>(in your own work)</a:t>
            </a:r>
            <a:endParaRPr lang="en-US" dirty="0">
              <a:ea typeface="Sherman Serif Book" pitchFamily="50" charset="0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A54A398-3C82-3E6E-9DCB-01B42F9DEB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9128475"/>
              </p:ext>
            </p:extLst>
          </p:nvPr>
        </p:nvGraphicFramePr>
        <p:xfrm>
          <a:off x="681790" y="664411"/>
          <a:ext cx="10828420" cy="63713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39598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6C9A0-38B4-4A39-B48C-920620CC1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APA citations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9A606-FA08-4B57-9976-6B0D446D4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0783"/>
            <a:ext cx="10515600" cy="4351338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n-US" sz="2400" dirty="0"/>
              <a:t>Are comprised of two parts:</a:t>
            </a:r>
          </a:p>
          <a:p>
            <a:pPr lvl="1"/>
            <a:r>
              <a:rPr lang="en-US" sz="2400" dirty="0"/>
              <a:t>The </a:t>
            </a:r>
            <a:r>
              <a:rPr lang="en-US" sz="2400" b="1" dirty="0"/>
              <a:t>in-text citation</a:t>
            </a:r>
            <a:r>
              <a:rPr lang="en-US" sz="2400" dirty="0"/>
              <a:t>, which you employ in the body of your writing</a:t>
            </a:r>
          </a:p>
          <a:p>
            <a:pPr lvl="1"/>
            <a:r>
              <a:rPr lang="en-US" sz="2400" dirty="0">
                <a:latin typeface="Sherman Sans Book"/>
              </a:rPr>
              <a:t>The </a:t>
            </a:r>
            <a:r>
              <a:rPr lang="en-US" sz="2400" b="1" dirty="0">
                <a:latin typeface="Sherman Sans Book"/>
              </a:rPr>
              <a:t>complete citation </a:t>
            </a:r>
            <a:r>
              <a:rPr lang="en-US" sz="2400" dirty="0">
                <a:latin typeface="Sherman Sans Book"/>
              </a:rPr>
              <a:t>on the reference list</a:t>
            </a:r>
          </a:p>
          <a:p>
            <a:r>
              <a:rPr lang="en-US" sz="2400" dirty="0"/>
              <a:t>The in-text citation connects the portion of your writing, your quotes, etc. to the full information about that source in your reference list. </a:t>
            </a:r>
          </a:p>
          <a:p>
            <a:pPr marL="0" indent="0">
              <a:buNone/>
            </a:pPr>
            <a:br>
              <a:rPr lang="en-US" sz="2400" dirty="0"/>
            </a:br>
            <a:r>
              <a:rPr lang="en-US" sz="2400" b="1" dirty="0"/>
              <a:t>Example of in-text citation: </a:t>
            </a:r>
          </a:p>
          <a:p>
            <a:pPr marL="0" indent="0">
              <a:buNone/>
            </a:pPr>
            <a:r>
              <a:rPr lang="en-US" sz="2400" dirty="0">
                <a:highlight>
                  <a:srgbClr val="FFFF00"/>
                </a:highlight>
                <a:latin typeface="Sherman Sans Book"/>
              </a:rPr>
              <a:t>Williams (2022)</a:t>
            </a:r>
            <a:r>
              <a:rPr lang="en-US" sz="2400" dirty="0">
                <a:latin typeface="Sherman Sans Book"/>
              </a:rPr>
              <a:t> revealed that citations are “essential tools for researchers” </a:t>
            </a:r>
            <a:r>
              <a:rPr lang="en-US" sz="2400" dirty="0">
                <a:highlight>
                  <a:srgbClr val="FFFF00"/>
                </a:highlight>
                <a:latin typeface="Sherman Sans Book"/>
              </a:rPr>
              <a:t>(p. 171).</a:t>
            </a:r>
            <a:r>
              <a:rPr lang="en-US" sz="2400" dirty="0">
                <a:latin typeface="Sherman Sans Book"/>
              </a:rPr>
              <a:t> Other authors have debated the usefulness of citations </a:t>
            </a:r>
            <a:r>
              <a:rPr lang="en-US" sz="2400" dirty="0">
                <a:highlight>
                  <a:srgbClr val="FFFF00"/>
                </a:highlight>
                <a:latin typeface="Sherman Sans Book"/>
              </a:rPr>
              <a:t>(Smith, 1989; Anderson &amp; Brown, 2005)</a:t>
            </a:r>
            <a:r>
              <a:rPr lang="en-US" sz="2400" dirty="0">
                <a:latin typeface="Sherman Sans Book"/>
              </a:rPr>
              <a:t>. 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6000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8BD8673D-DB2C-AC67-42E0-AC58549E1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350" y="147052"/>
            <a:ext cx="9721902" cy="61762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CA44532-9846-21CC-FBAB-03F3DAF74C82}"/>
              </a:ext>
            </a:extLst>
          </p:cNvPr>
          <p:cNvSpPr txBox="1"/>
          <p:nvPr/>
        </p:nvSpPr>
        <p:spPr>
          <a:xfrm>
            <a:off x="2322634" y="6323134"/>
            <a:ext cx="825011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200" dirty="0">
                <a:ea typeface="+mn-lt"/>
                <a:cs typeface="+mn-lt"/>
                <a:hlinkClick r:id="rId3"/>
              </a:rPr>
              <a:t>https://owl.purdue.edu/owl/research_and_citation/apa_style/apa_formatting_and_style_guide/in_text_citations_the_basics.html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1883929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6C9A0-38B4-4A39-B48C-920620CC16B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31091" y="103428"/>
            <a:ext cx="10515600" cy="1325563"/>
          </a:xfrm>
        </p:spPr>
        <p:txBody>
          <a:bodyPr/>
          <a:lstStyle/>
          <a:p>
            <a:r>
              <a:rPr lang="en-US" dirty="0"/>
              <a:t>APA citations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9A606-FA08-4B57-9976-6B0D446D40E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17399" y="1009746"/>
            <a:ext cx="10515600" cy="4351338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n-US" sz="2000" dirty="0"/>
              <a:t>Important parts of a citation:</a:t>
            </a:r>
          </a:p>
          <a:p>
            <a:pPr lvl="1"/>
            <a:r>
              <a:rPr lang="en-US" sz="2000" b="1" dirty="0"/>
              <a:t>Author(s): </a:t>
            </a:r>
            <a:r>
              <a:rPr lang="en-US" sz="2000" dirty="0"/>
              <a:t>to give credit &amp; connect to in-text citation</a:t>
            </a:r>
          </a:p>
          <a:p>
            <a:pPr lvl="1"/>
            <a:r>
              <a:rPr lang="en-US" sz="2000" b="1" dirty="0"/>
              <a:t>Date: </a:t>
            </a:r>
            <a:r>
              <a:rPr lang="en-US" sz="2000" dirty="0"/>
              <a:t>to show currency &amp; to help readers locate which item in list</a:t>
            </a:r>
          </a:p>
          <a:p>
            <a:pPr lvl="1"/>
            <a:r>
              <a:rPr lang="en-US" sz="2000" b="1" dirty="0"/>
              <a:t>Title of source: </a:t>
            </a:r>
            <a:r>
              <a:rPr lang="en-US" sz="2000" dirty="0"/>
              <a:t>might be an article, a chapter, or other part of a source</a:t>
            </a:r>
          </a:p>
          <a:p>
            <a:pPr lvl="1"/>
            <a:r>
              <a:rPr lang="en-US" sz="2000" b="1" dirty="0"/>
              <a:t>Title of publication: </a:t>
            </a:r>
            <a:r>
              <a:rPr lang="en-US" sz="2000" dirty="0"/>
              <a:t>might be a book, a journal, a magazine. </a:t>
            </a:r>
          </a:p>
          <a:p>
            <a:pPr lvl="1"/>
            <a:r>
              <a:rPr lang="en-US" sz="2000" b="1" dirty="0">
                <a:latin typeface="Sherman Sans Book"/>
              </a:rPr>
              <a:t>Additional information: </a:t>
            </a:r>
            <a:r>
              <a:rPr lang="en-US" sz="2000" dirty="0">
                <a:latin typeface="Sherman Sans Book"/>
              </a:rPr>
              <a:t>publisher (for books), page numbers (for articles), links or DOIs for electronic documents</a:t>
            </a:r>
          </a:p>
          <a:p>
            <a:pPr lvl="1"/>
            <a:endParaRPr lang="en-US" sz="2000" dirty="0">
              <a:latin typeface="Sherman Sans Book"/>
            </a:endParaRPr>
          </a:p>
          <a:p>
            <a:r>
              <a:rPr lang="en-US" sz="2000" dirty="0"/>
              <a:t>Each of these items helps identify and locate the specific sources you used</a:t>
            </a:r>
          </a:p>
          <a:p>
            <a:r>
              <a:rPr lang="en-US" sz="2000" dirty="0"/>
              <a:t>They are also useful for searching / locating related articles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91D82C-C092-A9C8-FFD7-83840ED2F139}"/>
              </a:ext>
            </a:extLst>
          </p:cNvPr>
          <p:cNvSpPr txBox="1"/>
          <p:nvPr/>
        </p:nvSpPr>
        <p:spPr>
          <a:xfrm>
            <a:off x="514542" y="5362509"/>
            <a:ext cx="111623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76900"/>
                </a:solidFill>
                <a:latin typeface="Sherman Serif" pitchFamily="2" charset="0"/>
                <a:ea typeface="Sherman Serif Book" pitchFamily="50" charset="0"/>
              </a:rPr>
              <a:t>Take care to notice this kind of information; library tools will assist you in doing so</a:t>
            </a:r>
          </a:p>
        </p:txBody>
      </p:sp>
    </p:spTree>
    <p:extLst>
      <p:ext uri="{BB962C8B-B14F-4D97-AF65-F5344CB8AC3E}">
        <p14:creationId xmlns:p14="http://schemas.microsoft.com/office/powerpoint/2010/main" val="3627684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6C9A0-38B4-4A39-B48C-920620CC16B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970" y="195792"/>
            <a:ext cx="10515600" cy="1325563"/>
          </a:xfrm>
        </p:spPr>
        <p:txBody>
          <a:bodyPr/>
          <a:lstStyle/>
          <a:p>
            <a:r>
              <a:rPr lang="en-US" dirty="0"/>
              <a:t>APA citations – Reference 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9A606-FA08-4B57-9976-6B0D446D40E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71500" y="1254125"/>
            <a:ext cx="10515600" cy="4351338"/>
          </a:xfrm>
        </p:spPr>
        <p:txBody>
          <a:bodyPr vert="horz" lIns="0" tIns="45720" rIns="0" bIns="45720" rtlCol="0" anchor="t">
            <a:noAutofit/>
          </a:bodyPr>
          <a:lstStyle/>
          <a:p>
            <a:pPr marL="521970" indent="-521970">
              <a:buNone/>
            </a:pPr>
            <a:r>
              <a:rPr lang="en-US" sz="2600" dirty="0">
                <a:latin typeface="Sherman Sans Book"/>
              </a:rPr>
              <a:t>Williams, P. (2022). APA citation is very important</a:t>
            </a:r>
            <a:r>
              <a:rPr lang="en-US" sz="2600" i="1" dirty="0">
                <a:latin typeface="Sherman Sans Book"/>
              </a:rPr>
              <a:t>. Journal of Important Stuff ,1</a:t>
            </a:r>
            <a:r>
              <a:rPr lang="en-US" sz="2600" dirty="0">
                <a:latin typeface="Sherman Sans Book"/>
              </a:rPr>
              <a:t>(2), 100-200. </a:t>
            </a:r>
            <a:endParaRPr lang="en-US">
              <a:latin typeface="Sherman Sans Book"/>
            </a:endParaRPr>
          </a:p>
          <a:p>
            <a:pPr marL="522288" indent="-522288">
              <a:buNone/>
            </a:pPr>
            <a:endParaRPr lang="en-US" sz="2600" dirty="0"/>
          </a:p>
          <a:p>
            <a:pPr marL="521970" indent="-521970">
              <a:buNone/>
            </a:pPr>
            <a:r>
              <a:rPr lang="en-US" sz="2600" dirty="0">
                <a:highlight>
                  <a:srgbClr val="FFFF00"/>
                </a:highlight>
                <a:latin typeface="Sherman Sans Book"/>
              </a:rPr>
              <a:t>Author, A. A., Author, B. B., &amp; Author, C. C.</a:t>
            </a:r>
            <a:r>
              <a:rPr lang="en-US" sz="2600" dirty="0">
                <a:latin typeface="Sherman Sans Book"/>
              </a:rPr>
              <a:t> </a:t>
            </a:r>
            <a:r>
              <a:rPr lang="en-US" sz="2600" dirty="0">
                <a:highlight>
                  <a:srgbClr val="00FF00"/>
                </a:highlight>
                <a:latin typeface="Sherman Sans Book"/>
              </a:rPr>
              <a:t>(Year)</a:t>
            </a:r>
            <a:r>
              <a:rPr lang="en-US" sz="2600" dirty="0">
                <a:latin typeface="Sherman Sans Book"/>
              </a:rPr>
              <a:t>. </a:t>
            </a:r>
            <a:r>
              <a:rPr lang="en-US" sz="2600" dirty="0">
                <a:highlight>
                  <a:srgbClr val="00FFFF"/>
                </a:highlight>
                <a:latin typeface="Sherman Sans Book"/>
              </a:rPr>
              <a:t>Title of article.</a:t>
            </a:r>
            <a:r>
              <a:rPr lang="en-US" sz="2600" dirty="0">
                <a:latin typeface="Sherman Sans Book"/>
              </a:rPr>
              <a:t> </a:t>
            </a:r>
            <a:r>
              <a:rPr lang="en-US" sz="2600" i="1" dirty="0">
                <a:highlight>
                  <a:srgbClr val="FF00FF"/>
                </a:highlight>
                <a:latin typeface="Sherman Sans Book"/>
              </a:rPr>
              <a:t>Title of Periodical,</a:t>
            </a:r>
            <a:r>
              <a:rPr lang="en-US" sz="2600" i="1" dirty="0">
                <a:latin typeface="Sherman Sans Book"/>
              </a:rPr>
              <a:t> </a:t>
            </a:r>
            <a:r>
              <a:rPr lang="en-US" sz="2600" i="1" dirty="0">
                <a:highlight>
                  <a:srgbClr val="FFFF00"/>
                </a:highlight>
                <a:latin typeface="Sherman Sans Book"/>
              </a:rPr>
              <a:t>volume #</a:t>
            </a:r>
            <a:r>
              <a:rPr lang="en-US" sz="2600" dirty="0">
                <a:highlight>
                  <a:srgbClr val="FFFF00"/>
                </a:highlight>
                <a:latin typeface="Sherman Sans Book"/>
              </a:rPr>
              <a:t>(issue #)</a:t>
            </a:r>
            <a:r>
              <a:rPr lang="en-US" sz="2600" dirty="0">
                <a:latin typeface="Sherman Sans Book"/>
              </a:rPr>
              <a:t>, </a:t>
            </a:r>
            <a:r>
              <a:rPr lang="en-US" sz="2600" dirty="0">
                <a:highlight>
                  <a:srgbClr val="00FF00"/>
                </a:highlight>
                <a:latin typeface="Sherman Sans Book"/>
              </a:rPr>
              <a:t>pages</a:t>
            </a:r>
            <a:r>
              <a:rPr lang="en-US" sz="2600" dirty="0">
                <a:latin typeface="Sherman Sans Book"/>
              </a:rPr>
              <a:t>. </a:t>
            </a:r>
            <a:r>
              <a:rPr lang="en-US" sz="2600" dirty="0">
                <a:highlight>
                  <a:srgbClr val="00FFFF"/>
                </a:highlight>
                <a:latin typeface="Sherman Sans Book"/>
              </a:rPr>
              <a:t>https://doi.org/xx.xxx/yyyy </a:t>
            </a:r>
            <a:r>
              <a:rPr lang="en-US" sz="2600" dirty="0">
                <a:latin typeface="Sherman Sans Book"/>
              </a:rPr>
              <a:t>(if available)</a:t>
            </a:r>
          </a:p>
          <a:p>
            <a:pPr marL="522288" indent="-522288">
              <a:buNone/>
            </a:pPr>
            <a:endParaRPr lang="en-US" sz="2600" dirty="0"/>
          </a:p>
          <a:p>
            <a:r>
              <a:rPr lang="en-US" sz="2600" dirty="0"/>
              <a:t>Different styles for each type of publication (book, newspaper, etc.)</a:t>
            </a:r>
          </a:p>
          <a:p>
            <a:pPr lvl="1"/>
            <a:r>
              <a:rPr lang="en-US" sz="2600" dirty="0"/>
              <a:t>See a full list of citation types at the OWL APA Citation guide</a:t>
            </a:r>
          </a:p>
          <a:p>
            <a:pPr lvl="1"/>
            <a:endParaRPr lang="en-US" sz="2600" dirty="0"/>
          </a:p>
          <a:p>
            <a:pPr lvl="1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987034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960B6798-4C7C-4417-9F80-932C1026A3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48" y="68263"/>
            <a:ext cx="10280704" cy="6219825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C321155-52C3-8C9E-CB00-E2041A7B572B}"/>
              </a:ext>
            </a:extLst>
          </p:cNvPr>
          <p:cNvSpPr txBox="1"/>
          <p:nvPr/>
        </p:nvSpPr>
        <p:spPr>
          <a:xfrm>
            <a:off x="5064125" y="902433"/>
            <a:ext cx="6588124" cy="623248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indent="-457200"/>
            <a:r>
              <a:rPr lang="en-US" sz="1200" dirty="0">
                <a:solidFill>
                  <a:srgbClr val="000E54"/>
                </a:solidFill>
                <a:highlight>
                  <a:srgbClr val="FFFF00"/>
                </a:highlight>
                <a:latin typeface="Times New Roman"/>
                <a:ea typeface="+mn-lt"/>
                <a:cs typeface="Times New Roman"/>
              </a:rPr>
              <a:t>Author, A. A., Author, B. B., &amp; Author, C. C.</a:t>
            </a:r>
            <a:r>
              <a:rPr lang="en-US" sz="1200" dirty="0">
                <a:solidFill>
                  <a:srgbClr val="000E54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>
                <a:solidFill>
                  <a:srgbClr val="000E54"/>
                </a:solidFill>
                <a:highlight>
                  <a:srgbClr val="00FF00"/>
                </a:highlight>
                <a:latin typeface="Times New Roman"/>
                <a:ea typeface="+mn-lt"/>
                <a:cs typeface="Times New Roman"/>
              </a:rPr>
              <a:t>(Year)</a:t>
            </a:r>
            <a:r>
              <a:rPr lang="en-US" sz="1200" dirty="0">
                <a:solidFill>
                  <a:srgbClr val="000E54"/>
                </a:solidFill>
                <a:latin typeface="Times New Roman"/>
                <a:ea typeface="+mn-lt"/>
                <a:cs typeface="Times New Roman"/>
              </a:rPr>
              <a:t>. </a:t>
            </a:r>
            <a:r>
              <a:rPr lang="en-US" sz="1200" i="1" dirty="0">
                <a:solidFill>
                  <a:srgbClr val="000E54"/>
                </a:solidFill>
                <a:highlight>
                  <a:srgbClr val="00FFFF"/>
                </a:highlight>
                <a:latin typeface="Times New Roman"/>
                <a:ea typeface="+mn-lt"/>
                <a:cs typeface="Times New Roman"/>
              </a:rPr>
              <a:t>Title of article: Capital letter also </a:t>
            </a:r>
            <a:r>
              <a:rPr lang="en-US" sz="1200" i="1" dirty="0">
                <a:solidFill>
                  <a:srgbClr val="000E54"/>
                </a:solidFill>
                <a:latin typeface="Times New Roman"/>
                <a:ea typeface="+mn-lt"/>
                <a:cs typeface="Times New Roman"/>
              </a:rPr>
              <a:t>       </a:t>
            </a:r>
            <a:endParaRPr lang="en-US" sz="1200">
              <a:solidFill>
                <a:srgbClr val="3F403F"/>
              </a:solidFill>
              <a:latin typeface="Times New Roman"/>
              <a:ea typeface="+mn-lt"/>
              <a:cs typeface="Times New Roman"/>
            </a:endParaRPr>
          </a:p>
          <a:p>
            <a:pPr indent="-457200"/>
            <a:r>
              <a:rPr lang="en-US" sz="1200" i="1" dirty="0">
                <a:solidFill>
                  <a:srgbClr val="000E54"/>
                </a:solidFill>
                <a:latin typeface="Times New Roman"/>
                <a:ea typeface="+mn-lt"/>
                <a:cs typeface="Times New Roman"/>
              </a:rPr>
              <a:t>  </a:t>
            </a:r>
            <a:r>
              <a:rPr lang="en-US" sz="1200" i="1" dirty="0">
                <a:solidFill>
                  <a:srgbClr val="000E54"/>
                </a:solidFill>
                <a:highlight>
                  <a:srgbClr val="00FFFF"/>
                </a:highlight>
                <a:latin typeface="Times New Roman"/>
                <a:ea typeface="+mn-lt"/>
                <a:cs typeface="Times New Roman"/>
              </a:rPr>
              <a:t>for subtitle.</a:t>
            </a:r>
            <a:r>
              <a:rPr lang="en-US" sz="1200" dirty="0">
                <a:solidFill>
                  <a:srgbClr val="000E54"/>
                </a:solidFill>
                <a:latin typeface="Times New Roman"/>
                <a:ea typeface="+mn-lt"/>
                <a:cs typeface="Times New Roman"/>
              </a:rPr>
              <a:t> </a:t>
            </a:r>
            <a:r>
              <a:rPr lang="en-US" sz="1200" dirty="0">
                <a:solidFill>
                  <a:srgbClr val="000E54"/>
                </a:solidFill>
                <a:highlight>
                  <a:srgbClr val="FF00FF"/>
                </a:highlight>
                <a:latin typeface="Times New Roman"/>
                <a:ea typeface="+mn-lt"/>
                <a:cs typeface="Times New Roman"/>
              </a:rPr>
              <a:t>Publisher Name.</a:t>
            </a:r>
            <a:r>
              <a:rPr lang="en-US" sz="1200" dirty="0">
                <a:solidFill>
                  <a:srgbClr val="000E54"/>
                </a:solidFill>
                <a:latin typeface="Times New Roman"/>
                <a:ea typeface="+mn-lt"/>
                <a:cs typeface="Times New Roman"/>
              </a:rPr>
              <a:t> </a:t>
            </a:r>
            <a:r>
              <a:rPr lang="en-US" sz="1200" dirty="0">
                <a:solidFill>
                  <a:srgbClr val="000E54"/>
                </a:solidFill>
                <a:highlight>
                  <a:srgbClr val="FFFF00"/>
                </a:highlight>
                <a:latin typeface="Times New Roman"/>
                <a:ea typeface="+mn-lt"/>
                <a:cs typeface="Times New Roman"/>
              </a:rPr>
              <a:t>DOI</a:t>
            </a:r>
            <a:r>
              <a:rPr lang="en-US" sz="1200" dirty="0">
                <a:solidFill>
                  <a:srgbClr val="000E54"/>
                </a:solidFill>
                <a:latin typeface="Times New Roman"/>
                <a:ea typeface="+mn-lt"/>
                <a:cs typeface="Times New Roman"/>
              </a:rPr>
              <a:t> (if available)</a:t>
            </a:r>
            <a:endParaRPr lang="en-US" sz="1200">
              <a:latin typeface="Times New Roman"/>
              <a:ea typeface="+mn-lt"/>
              <a:cs typeface="Times New Roman"/>
            </a:endParaRPr>
          </a:p>
          <a:p>
            <a:pPr algn="l"/>
            <a:endParaRPr lang="en-US" sz="1050" dirty="0">
              <a:latin typeface="Times New Roman"/>
              <a:ea typeface="Verdana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23557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search engine&#10;&#10;AI-generated content may be incorrect.">
            <a:extLst>
              <a:ext uri="{FF2B5EF4-FFF2-40B4-BE49-F238E27FC236}">
                <a16:creationId xmlns:a16="http://schemas.microsoft.com/office/drawing/2014/main" id="{5CBDA7CC-3DBD-3484-43ED-D2141B8DF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143" y="442682"/>
            <a:ext cx="10979714" cy="5969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9938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E31D4-9F47-0E10-6395-07309054C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search engine&#10;&#10;AI-generated content may be incorrect.">
            <a:extLst>
              <a:ext uri="{FF2B5EF4-FFF2-40B4-BE49-F238E27FC236}">
                <a16:creationId xmlns:a16="http://schemas.microsoft.com/office/drawing/2014/main" id="{4DB0A7CA-0D62-5130-8CAD-18B3CE9FC3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143" y="442682"/>
            <a:ext cx="10979714" cy="5969307"/>
          </a:xfrm>
          <a:prstGeom prst="rect">
            <a:avLst/>
          </a:prstGeom>
        </p:spPr>
      </p:pic>
      <p:sp>
        <p:nvSpPr>
          <p:cNvPr id="4" name="Arrow: Up 3">
            <a:extLst>
              <a:ext uri="{FF2B5EF4-FFF2-40B4-BE49-F238E27FC236}">
                <a16:creationId xmlns:a16="http://schemas.microsoft.com/office/drawing/2014/main" id="{1A861917-4940-6C23-DBCE-DF52B26E592E}"/>
              </a:ext>
            </a:extLst>
          </p:cNvPr>
          <p:cNvSpPr/>
          <p:nvPr/>
        </p:nvSpPr>
        <p:spPr>
          <a:xfrm>
            <a:off x="9856070" y="3274101"/>
            <a:ext cx="689547" cy="899410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3574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9F029-D97B-C1B4-3FEE-A6CEBEFC1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search engine&#10;&#10;AI-generated content may be incorrect.">
            <a:extLst>
              <a:ext uri="{FF2B5EF4-FFF2-40B4-BE49-F238E27FC236}">
                <a16:creationId xmlns:a16="http://schemas.microsoft.com/office/drawing/2014/main" id="{AD880B01-AA61-A840-4843-6A2E214F3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143" y="442682"/>
            <a:ext cx="10979714" cy="5969307"/>
          </a:xfrm>
          <a:prstGeom prst="rect">
            <a:avLst/>
          </a:prstGeom>
        </p:spPr>
      </p:pic>
      <p:sp>
        <p:nvSpPr>
          <p:cNvPr id="4" name="Arrow: Up 3">
            <a:extLst>
              <a:ext uri="{FF2B5EF4-FFF2-40B4-BE49-F238E27FC236}">
                <a16:creationId xmlns:a16="http://schemas.microsoft.com/office/drawing/2014/main" id="{68533EC3-49EF-0E93-BB79-CCD7DA9B0A17}"/>
              </a:ext>
            </a:extLst>
          </p:cNvPr>
          <p:cNvSpPr/>
          <p:nvPr/>
        </p:nvSpPr>
        <p:spPr>
          <a:xfrm>
            <a:off x="9856070" y="3274101"/>
            <a:ext cx="689547" cy="899410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2F0311A-27E9-639A-8D54-2F437CDBC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0468" y="1990650"/>
            <a:ext cx="6493814" cy="364071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5613932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93EE7-3541-9C7A-6240-50DD85E0F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6BA06-4838-0219-8013-BC3CD0712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herman Sans Book"/>
              </a:rPr>
              <a:t>APA Reference List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EB3AC9B-118D-2F3A-F375-04A9468070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3144" y="1428943"/>
            <a:ext cx="4424371" cy="4957929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n-US" sz="2800" dirty="0">
                <a:latin typeface="Sherman Sans Book"/>
                <a:cs typeface="Arial"/>
              </a:rPr>
              <a:t>Organized alphabetically by author, and then by date within authors</a:t>
            </a:r>
            <a:endParaRPr lang="en-US" sz="2800">
              <a:cs typeface="Arial"/>
            </a:endParaRPr>
          </a:p>
          <a:p>
            <a:r>
              <a:rPr lang="en-US" sz="2800" dirty="0">
                <a:latin typeface="Sherman Sans Book"/>
                <a:cs typeface="Arial"/>
              </a:rPr>
              <a:t>Corresponds directly to the sources you use in your writing</a:t>
            </a:r>
          </a:p>
          <a:p>
            <a:r>
              <a:rPr lang="en-US" sz="2800" dirty="0">
                <a:latin typeface="Sherman Sans Book"/>
                <a:cs typeface="Arial"/>
              </a:rPr>
              <a:t>In-text citations should clearly point readers to which item on the reference list you are writing about </a:t>
            </a:r>
          </a:p>
          <a:p>
            <a:endParaRPr lang="en-US" sz="2800">
              <a:latin typeface="Sherman Sans Book"/>
              <a:cs typeface="Arial"/>
            </a:endParaRPr>
          </a:p>
        </p:txBody>
      </p:sp>
      <p:pic>
        <p:nvPicPr>
          <p:cNvPr id="7" name="Picture 6" descr="A close-up of a text&#10;&#10;AI-generated content may be incorrect.">
            <a:extLst>
              <a:ext uri="{FF2B5EF4-FFF2-40B4-BE49-F238E27FC236}">
                <a16:creationId xmlns:a16="http://schemas.microsoft.com/office/drawing/2014/main" id="{A0C89AA3-6461-9B79-D94A-2638E400AC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5203" y="1426216"/>
            <a:ext cx="7092580" cy="4572000"/>
          </a:xfrm>
          <a:prstGeom prst="rect">
            <a:avLst/>
          </a:prstGeom>
          <a:ln>
            <a:solidFill>
              <a:srgbClr val="4472C4"/>
            </a:solidFill>
          </a:ln>
          <a:effectLst>
            <a:outerShdw blurRad="139700" dist="165100" dir="7860000">
              <a:srgbClr val="4472C4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40887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6C9A0-38B4-4A39-B48C-920620CC1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herman Sans Book"/>
              </a:rPr>
              <a:t>We all benefit from good citations!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9A606-FA08-4B57-9976-6B0D446D4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777" y="1371356"/>
            <a:ext cx="10515600" cy="4351338"/>
          </a:xfrm>
        </p:spPr>
        <p:txBody>
          <a:bodyPr vert="horz" lIns="0" tIns="45720" rIns="0" bIns="45720" rtlCol="0" anchor="t">
            <a:normAutofit fontScale="85000" lnSpcReduction="10000"/>
          </a:bodyPr>
          <a:lstStyle/>
          <a:p>
            <a:r>
              <a:rPr lang="en-US" dirty="0">
                <a:latin typeface="Sherman Sans Book"/>
              </a:rPr>
              <a:t>Scholars point to important work on their references page—those make great places to locate sources</a:t>
            </a:r>
          </a:p>
          <a:p>
            <a:endParaRPr lang="en-US" sz="2100" dirty="0">
              <a:latin typeface="Sherman Sans Book"/>
            </a:endParaRPr>
          </a:p>
          <a:p>
            <a:r>
              <a:rPr lang="en-US" dirty="0"/>
              <a:t>We get to quickly see when and how a conversation has grown and shifted; citations + literature reviews give us a lay of the land</a:t>
            </a:r>
            <a:br>
              <a:rPr lang="en-US" dirty="0"/>
            </a:br>
            <a:endParaRPr lang="en-US" dirty="0"/>
          </a:p>
          <a:p>
            <a:r>
              <a:rPr lang="en-US" dirty="0"/>
              <a:t>Well-formed citations allow us to locate similar and related articles as we search </a:t>
            </a:r>
          </a:p>
          <a:p>
            <a:endParaRPr lang="en-US" dirty="0"/>
          </a:p>
          <a:p>
            <a:r>
              <a:rPr lang="en-US" dirty="0"/>
              <a:t>Titles, keywords, and authors from citations can strengthen our queries 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1775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r: 32 Points 4">
            <a:extLst>
              <a:ext uri="{FF2B5EF4-FFF2-40B4-BE49-F238E27FC236}">
                <a16:creationId xmlns:a16="http://schemas.microsoft.com/office/drawing/2014/main" id="{5C532B92-65FC-56D1-C01C-FDB89C548E66}"/>
              </a:ext>
            </a:extLst>
          </p:cNvPr>
          <p:cNvSpPr/>
          <p:nvPr/>
        </p:nvSpPr>
        <p:spPr>
          <a:xfrm>
            <a:off x="234462" y="967154"/>
            <a:ext cx="11723075" cy="4923691"/>
          </a:xfrm>
          <a:prstGeom prst="star12">
            <a:avLst/>
          </a:prstGeom>
          <a:solidFill>
            <a:srgbClr val="D4DBFF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615C57-E824-45D0-915F-D83AC037068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1131" y="1578098"/>
            <a:ext cx="10515600" cy="3699485"/>
          </a:xfrm>
        </p:spPr>
        <p:txBody>
          <a:bodyPr>
            <a:normAutofit/>
          </a:bodyPr>
          <a:lstStyle/>
          <a:p>
            <a:pPr algn="ctr"/>
            <a:r>
              <a:rPr lang="en-US" sz="15300" i="1" dirty="0">
                <a:solidFill>
                  <a:srgbClr val="000E54"/>
                </a:solidFill>
                <a:latin typeface="Sherman Sans Book"/>
              </a:rPr>
              <a:t>Pop Quiz!</a:t>
            </a:r>
            <a:br>
              <a:rPr lang="en-US" sz="15300" i="1" dirty="0">
                <a:solidFill>
                  <a:srgbClr val="000E54"/>
                </a:solidFill>
              </a:rPr>
            </a:br>
            <a:r>
              <a:rPr lang="en-US" sz="6700" dirty="0">
                <a:solidFill>
                  <a:srgbClr val="000E54"/>
                </a:solidFill>
                <a:latin typeface="Sherman Sans Book"/>
              </a:rPr>
              <a:t>(by show of hands)</a:t>
            </a:r>
            <a:endParaRPr lang="en-US" dirty="0">
              <a:solidFill>
                <a:srgbClr val="000E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4071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15C57-E824-45D0-915F-D83AC037068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970" y="380519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Why was the APA citation style created?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3C5AD-5A43-4743-A380-00F554738C3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970" y="2013142"/>
            <a:ext cx="10515600" cy="3548063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So people would stop plagiarizing each other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Because teachers are mean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For uniformity and consistency in academic writing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To make papers easier to read and understand</a:t>
            </a:r>
          </a:p>
        </p:txBody>
      </p:sp>
    </p:spTree>
    <p:extLst>
      <p:ext uri="{BB962C8B-B14F-4D97-AF65-F5344CB8AC3E}">
        <p14:creationId xmlns:p14="http://schemas.microsoft.com/office/powerpoint/2010/main" val="7601969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BB834-E9F4-AAB6-3914-C8900102D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A1B3A-EF94-11E9-FAE8-ED60F330644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970" y="380519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Why was the APA citation style created?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C3BC9-BBF5-2090-B39E-4A8C1EC64D3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970" y="2013142"/>
            <a:ext cx="10515600" cy="3548063"/>
          </a:xfrm>
        </p:spPr>
        <p:txBody>
          <a:bodyPr vert="horz" lIns="0" tIns="45720" rIns="0" bIns="45720" rtlCol="0" anchor="t"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trike="sngStrike" dirty="0">
                <a:latin typeface="Sherman Sans Book"/>
              </a:rPr>
              <a:t>So people would stop plagiarizing each other</a:t>
            </a:r>
          </a:p>
          <a:p>
            <a:pPr marL="514350" indent="-514350">
              <a:buFont typeface="+mj-lt"/>
              <a:buAutoNum type="alphaUcPeriod"/>
            </a:pPr>
            <a:r>
              <a:rPr lang="en-US" strike="sngStrike" dirty="0">
                <a:latin typeface="Sherman Sans Book"/>
              </a:rPr>
              <a:t>Because teachers are mean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highlight>
                  <a:srgbClr val="00FF00"/>
                </a:highlight>
                <a:latin typeface="Sherman Sans Book"/>
              </a:rPr>
              <a:t>For uniformity and consistency in academic writing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highlight>
                  <a:srgbClr val="00FF00"/>
                </a:highlight>
                <a:latin typeface="Sherman Sans Book"/>
              </a:rPr>
              <a:t>To make papers easier to read and understand</a:t>
            </a:r>
          </a:p>
        </p:txBody>
      </p:sp>
    </p:spTree>
    <p:extLst>
      <p:ext uri="{BB962C8B-B14F-4D97-AF65-F5344CB8AC3E}">
        <p14:creationId xmlns:p14="http://schemas.microsoft.com/office/powerpoint/2010/main" val="1581485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15C57-E824-45D0-915F-D83AC037068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62000" y="365125"/>
            <a:ext cx="11430000" cy="1325563"/>
          </a:xfrm>
        </p:spPr>
        <p:txBody>
          <a:bodyPr>
            <a:normAutofit/>
          </a:bodyPr>
          <a:lstStyle/>
          <a:p>
            <a:r>
              <a:rPr lang="en-US" dirty="0"/>
              <a:t>Important parts of a full APA citation on your References list include…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3C5AD-5A43-4743-A380-00F554738C3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42596" y="1978392"/>
            <a:ext cx="10515600" cy="4286494"/>
          </a:xfrm>
        </p:spPr>
        <p:txBody>
          <a:bodyPr vert="horz" lIns="0" tIns="45720" rIns="0" bIns="45720" rtlCol="0" anchor="t"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dirty="0">
                <a:latin typeface="Sherman Sans Book"/>
              </a:rPr>
              <a:t>Date you viewed the source</a:t>
            </a:r>
          </a:p>
          <a:p>
            <a:pPr marL="514350" indent="-514350">
              <a:buAutoNum type="alphaUcPeriod"/>
            </a:pPr>
            <a:r>
              <a:rPr lang="en-US" dirty="0">
                <a:latin typeface="Sherman Sans Book"/>
                <a:cs typeface="Arial"/>
              </a:rPr>
              <a:t>Author</a:t>
            </a:r>
            <a:endParaRPr lang="en-US" dirty="0"/>
          </a:p>
          <a:p>
            <a:pPr marL="514350" indent="-514350">
              <a:buAutoNum type="alphaUcPeriod"/>
            </a:pPr>
            <a:r>
              <a:rPr lang="en-US" dirty="0">
                <a:latin typeface="Sherman Sans Book"/>
                <a:cs typeface="Arial"/>
              </a:rPr>
              <a:t>Date</a:t>
            </a:r>
            <a:endParaRPr lang="en-US" dirty="0"/>
          </a:p>
          <a:p>
            <a:pPr marL="514350" indent="-514350">
              <a:buAutoNum type="alphaUcPeriod"/>
            </a:pPr>
            <a:r>
              <a:rPr lang="en-US" dirty="0">
                <a:latin typeface="Sherman Sans Book"/>
                <a:cs typeface="Arial"/>
              </a:rPr>
              <a:t>Source/Article/Chapter title</a:t>
            </a:r>
            <a:endParaRPr lang="en-US" dirty="0"/>
          </a:p>
          <a:p>
            <a:pPr marL="514350" indent="-514350">
              <a:buAutoNum type="alphaUcPeriod"/>
            </a:pPr>
            <a:r>
              <a:rPr lang="en-US" dirty="0">
                <a:latin typeface="Sherman Sans Book"/>
                <a:cs typeface="Arial"/>
              </a:rPr>
              <a:t>Publisher</a:t>
            </a:r>
            <a:endParaRPr lang="en-US" dirty="0"/>
          </a:p>
          <a:p>
            <a:pPr marL="514350" indent="-514350">
              <a:buAutoNum type="alphaUcPeriod"/>
            </a:pPr>
            <a:r>
              <a:rPr lang="en-US" dirty="0">
                <a:latin typeface="Sherman Sans Book"/>
                <a:cs typeface="Arial"/>
              </a:rPr>
              <a:t>Publication/Journal title</a:t>
            </a:r>
            <a:endParaRPr lang="en-US" dirty="0"/>
          </a:p>
          <a:p>
            <a:pPr marL="514350" indent="-514350">
              <a:buAutoNum type="alphaUcPeriod"/>
            </a:pPr>
            <a:r>
              <a:rPr lang="en-US" dirty="0">
                <a:latin typeface="Sherman Sans Book"/>
                <a:cs typeface="Arial"/>
              </a:rPr>
              <a:t>Page range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3806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0CD28-FD4A-0EB8-9BD2-2A5448DBF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068B1-CCB9-3B1B-7FCD-891E10C7C4F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62000" y="365125"/>
            <a:ext cx="11430000" cy="1325563"/>
          </a:xfrm>
        </p:spPr>
        <p:txBody>
          <a:bodyPr>
            <a:normAutofit/>
          </a:bodyPr>
          <a:lstStyle/>
          <a:p>
            <a:r>
              <a:rPr lang="en-US" dirty="0"/>
              <a:t>Important parts of a full APA citation on your References list include…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A021B-319B-2626-E200-A97F9E47598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42596" y="1978392"/>
            <a:ext cx="10515600" cy="4286494"/>
          </a:xfrm>
        </p:spPr>
        <p:txBody>
          <a:bodyPr vert="horz" lIns="0" tIns="45720" rIns="0" bIns="45720" rtlCol="0" anchor="t">
            <a:normAutofit lnSpcReduction="10000"/>
          </a:bodyPr>
          <a:lstStyle/>
          <a:p>
            <a:pPr marL="514350" indent="-514350">
              <a:buAutoNum type="alphaUcPeriod"/>
            </a:pPr>
            <a:r>
              <a:rPr lang="en-US" strike="sngStrike" dirty="0">
                <a:latin typeface="Sherman Sans Book"/>
              </a:rPr>
              <a:t>Date you viewed the source </a:t>
            </a:r>
            <a:r>
              <a:rPr lang="en-US" sz="2800" strike="sngStrike" dirty="0">
                <a:latin typeface="Sherman Sans Book"/>
              </a:rPr>
              <a:t>–</a:t>
            </a:r>
            <a:r>
              <a:rPr lang="en-US" sz="2800" dirty="0">
                <a:latin typeface="Sherman Sans Book"/>
              </a:rPr>
              <a:t> older versions of APA</a:t>
            </a:r>
            <a:endParaRPr lang="en-US" sz="2800" dirty="0">
              <a:cs typeface="Arial"/>
            </a:endParaRPr>
          </a:p>
          <a:p>
            <a:pPr marL="514350" indent="-514350">
              <a:buAutoNum type="alphaUcPeriod"/>
            </a:pPr>
            <a:r>
              <a:rPr lang="en-US" dirty="0">
                <a:highlight>
                  <a:srgbClr val="00FF00"/>
                </a:highlight>
                <a:latin typeface="Sherman Sans Book"/>
                <a:cs typeface="Arial"/>
              </a:rPr>
              <a:t>Author </a:t>
            </a:r>
            <a:r>
              <a:rPr lang="en-US" sz="2800" dirty="0">
                <a:latin typeface="Sherman Sans Book"/>
                <a:cs typeface="Arial"/>
              </a:rPr>
              <a:t>– specific style rules for # of authors</a:t>
            </a:r>
            <a:endParaRPr lang="en-US" sz="2800">
              <a:cs typeface="Arial"/>
            </a:endParaRPr>
          </a:p>
          <a:p>
            <a:pPr marL="514350" indent="-514350">
              <a:buAutoNum type="alphaUcPeriod"/>
            </a:pPr>
            <a:r>
              <a:rPr lang="en-US" dirty="0">
                <a:highlight>
                  <a:srgbClr val="00FF00"/>
                </a:highlight>
                <a:latin typeface="Sherman Sans Book"/>
                <a:cs typeface="Arial"/>
              </a:rPr>
              <a:t>Date </a:t>
            </a:r>
            <a:r>
              <a:rPr lang="en-US" sz="2800" dirty="0">
                <a:latin typeface="Sherman Sans Book"/>
                <a:cs typeface="Arial"/>
              </a:rPr>
              <a:t>– year for most sources, month/day for newspapers</a:t>
            </a:r>
          </a:p>
          <a:p>
            <a:pPr marL="514350" indent="-514350">
              <a:buAutoNum type="alphaUcPeriod"/>
            </a:pPr>
            <a:r>
              <a:rPr lang="en-US" dirty="0">
                <a:highlight>
                  <a:srgbClr val="00FF00"/>
                </a:highlight>
                <a:latin typeface="Sherman Sans Book"/>
                <a:cs typeface="Arial"/>
              </a:rPr>
              <a:t>Source/Article/Chapter title</a:t>
            </a:r>
            <a:r>
              <a:rPr lang="en-US" dirty="0">
                <a:latin typeface="Sherman Sans Book"/>
                <a:cs typeface="Arial"/>
              </a:rPr>
              <a:t> </a:t>
            </a:r>
            <a:r>
              <a:rPr lang="en-US" sz="2800" dirty="0">
                <a:latin typeface="Sherman Sans Book"/>
                <a:cs typeface="Arial"/>
              </a:rPr>
              <a:t>– for chapters in multiauthor volumes</a:t>
            </a:r>
          </a:p>
          <a:p>
            <a:pPr marL="514350" indent="-514350">
              <a:buAutoNum type="alphaUcPeriod"/>
            </a:pPr>
            <a:r>
              <a:rPr lang="en-US" dirty="0">
                <a:highlight>
                  <a:srgbClr val="00FF00"/>
                </a:highlight>
                <a:latin typeface="Sherman Sans Book"/>
                <a:cs typeface="Arial"/>
              </a:rPr>
              <a:t>Publisher</a:t>
            </a:r>
            <a:r>
              <a:rPr lang="en-US" dirty="0">
                <a:latin typeface="Sherman Sans Book"/>
                <a:cs typeface="Arial"/>
              </a:rPr>
              <a:t> </a:t>
            </a:r>
            <a:r>
              <a:rPr lang="en-US" sz="2800" dirty="0">
                <a:latin typeface="Sherman Sans Book"/>
                <a:cs typeface="Arial"/>
              </a:rPr>
              <a:t>– for books only!</a:t>
            </a:r>
            <a:endParaRPr lang="en-US" sz="2800"/>
          </a:p>
          <a:p>
            <a:pPr marL="514350" indent="-514350">
              <a:buAutoNum type="alphaUcPeriod"/>
            </a:pPr>
            <a:r>
              <a:rPr lang="en-US" dirty="0">
                <a:highlight>
                  <a:srgbClr val="00FF00"/>
                </a:highlight>
                <a:latin typeface="Sherman Sans Book"/>
                <a:cs typeface="Arial"/>
              </a:rPr>
              <a:t>Publication/Journal title</a:t>
            </a:r>
            <a:r>
              <a:rPr lang="en-US" dirty="0">
                <a:latin typeface="Sherman Sans Book"/>
                <a:cs typeface="Arial"/>
              </a:rPr>
              <a:t> </a:t>
            </a:r>
            <a:r>
              <a:rPr lang="en-US" sz="2800" dirty="0">
                <a:latin typeface="Sherman Sans Book"/>
                <a:cs typeface="Arial"/>
              </a:rPr>
              <a:t>– this is the italic part!</a:t>
            </a:r>
            <a:endParaRPr lang="en-US" sz="2800"/>
          </a:p>
          <a:p>
            <a:pPr marL="514350" indent="-514350">
              <a:buAutoNum type="alphaUcPeriod"/>
            </a:pPr>
            <a:r>
              <a:rPr lang="en-US" dirty="0">
                <a:highlight>
                  <a:srgbClr val="00FF00"/>
                </a:highlight>
                <a:latin typeface="Sherman Sans Book"/>
                <a:cs typeface="Arial"/>
              </a:rPr>
              <a:t>Page range</a:t>
            </a:r>
            <a:r>
              <a:rPr lang="en-US" dirty="0">
                <a:latin typeface="Sherman Sans Book"/>
                <a:cs typeface="Arial"/>
              </a:rPr>
              <a:t> </a:t>
            </a:r>
            <a:r>
              <a:rPr lang="en-US" sz="2800" dirty="0">
                <a:latin typeface="Sherman Sans Book"/>
                <a:cs typeface="Arial"/>
              </a:rPr>
              <a:t>– only articles and chapters, no need with books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15342223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15C57-E824-45D0-915F-D83AC037068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62000" y="365125"/>
            <a:ext cx="11430000" cy="1325563"/>
          </a:xfrm>
        </p:spPr>
        <p:txBody>
          <a:bodyPr>
            <a:normAutofit/>
          </a:bodyPr>
          <a:lstStyle/>
          <a:p>
            <a:r>
              <a:rPr lang="en-US" dirty="0"/>
              <a:t>What is the publication title?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3C5AD-5A43-4743-A380-00F554738C3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62000" y="1450975"/>
            <a:ext cx="10515600" cy="1741488"/>
          </a:xfrm>
        </p:spPr>
        <p:txBody>
          <a:bodyPr>
            <a:noAutofit/>
          </a:bodyPr>
          <a:lstStyle/>
          <a:p>
            <a:pPr marL="966788" indent="-966788">
              <a:buNone/>
            </a:pPr>
            <a:r>
              <a:rPr lang="en-US" sz="2800" dirty="0"/>
              <a:t>Cronin, J., Mao, Y., &amp; Menchen-Trevino, E. (2022). Connecting during a government shutdown: Networked care and the temporal aspects of social media activism.</a:t>
            </a:r>
            <a:r>
              <a:rPr lang="en-US" sz="2800" i="1" dirty="0"/>
              <a:t> Social Media + Society, 8</a:t>
            </a:r>
            <a:r>
              <a:rPr lang="en-US" sz="2800" dirty="0"/>
              <a:t>(1) 1 – 16. </a:t>
            </a:r>
            <a:r>
              <a:rPr lang="en-US" sz="2800" i="1" dirty="0"/>
              <a:t> </a:t>
            </a:r>
            <a:r>
              <a:rPr lang="en-US" sz="2800" dirty="0">
                <a:hlinkClick r:id="rId2"/>
              </a:rPr>
              <a:t>https://doi.org/10.1177/20563051211069054</a:t>
            </a:r>
            <a:endParaRPr lang="en-US" sz="28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FBBC42C-8E3F-11F4-D18C-CC8DACCFD2DE}"/>
              </a:ext>
            </a:extLst>
          </p:cNvPr>
          <p:cNvSpPr txBox="1">
            <a:spLocks/>
          </p:cNvSpPr>
          <p:nvPr/>
        </p:nvSpPr>
        <p:spPr>
          <a:xfrm>
            <a:off x="574866" y="3584770"/>
            <a:ext cx="10515600" cy="4286494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accent1"/>
                </a:solidFill>
                <a:latin typeface="Sherman Sans Book" pitchFamily="2" charset="77"/>
                <a:ea typeface="Sherman Sans Book" pitchFamily="2" charset="77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System Font Regular"/>
              <a:buChar char="–"/>
              <a:defRPr sz="2800" kern="1200">
                <a:solidFill>
                  <a:schemeClr val="accent1"/>
                </a:solidFill>
                <a:latin typeface="Sherman Sans Book" pitchFamily="2" charset="77"/>
                <a:ea typeface="Sherman Sans Book" pitchFamily="2" charset="77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itchFamily="2" charset="2"/>
              <a:buChar char="§"/>
              <a:defRPr sz="2800" kern="1200">
                <a:solidFill>
                  <a:schemeClr val="accent1"/>
                </a:solidFill>
                <a:latin typeface="Sherman Sans Book" pitchFamily="2" charset="77"/>
                <a:ea typeface="Sherman Sans Book" pitchFamily="2" charset="77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System Font Regular"/>
              <a:buChar char="–"/>
              <a:defRPr sz="2400" kern="1200">
                <a:solidFill>
                  <a:schemeClr val="accent1"/>
                </a:solidFill>
                <a:latin typeface="Sherman Sans Book" pitchFamily="2" charset="77"/>
                <a:ea typeface="Sherman Sans Book" pitchFamily="2" charset="77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Sherman Sans Book" pitchFamily="2" charset="77"/>
                <a:ea typeface="Sherman Sans Book" pitchFamily="2" charset="77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AutoNum type="alphaUcPeriod"/>
            </a:pPr>
            <a:r>
              <a:rPr lang="en-US" dirty="0">
                <a:latin typeface="Sherman Sans Book"/>
                <a:cs typeface="Arial"/>
              </a:rPr>
              <a:t>Connecting during a government shutdown</a:t>
            </a:r>
            <a:endParaRPr lang="en-US"/>
          </a:p>
          <a:p>
            <a:pPr marL="514350" indent="-514350">
              <a:lnSpc>
                <a:spcPct val="100000"/>
              </a:lnSpc>
              <a:spcAft>
                <a:spcPts val="0"/>
              </a:spcAft>
              <a:buAutoNum type="alphaUcPeriod"/>
            </a:pPr>
            <a:r>
              <a:rPr lang="en-US" dirty="0">
                <a:latin typeface="Sherman Sans Book"/>
                <a:cs typeface="Arial"/>
              </a:rPr>
              <a:t>Networked care and the temporal aspects of social media activism</a:t>
            </a:r>
          </a:p>
          <a:p>
            <a:pPr marL="514350" indent="-514350">
              <a:lnSpc>
                <a:spcPct val="100000"/>
              </a:lnSpc>
              <a:spcAft>
                <a:spcPts val="0"/>
              </a:spcAft>
              <a:buAutoNum type="alphaUcPeriod"/>
            </a:pPr>
            <a:r>
              <a:rPr lang="en-US" dirty="0">
                <a:latin typeface="Sherman Sans Book"/>
                <a:cs typeface="Arial"/>
              </a:rPr>
              <a:t>Social Media + Society</a:t>
            </a:r>
          </a:p>
          <a:p>
            <a:pPr marL="514350" indent="-514350">
              <a:lnSpc>
                <a:spcPct val="100000"/>
              </a:lnSpc>
              <a:spcAft>
                <a:spcPts val="0"/>
              </a:spcAft>
              <a:buAutoNum type="alphaUcPeriod"/>
            </a:pPr>
            <a:r>
              <a:rPr lang="en-US" dirty="0">
                <a:latin typeface="Sherman Sans Book"/>
                <a:cs typeface="Arial"/>
              </a:rPr>
              <a:t>Social Media + Society, 8</a:t>
            </a:r>
          </a:p>
          <a:p>
            <a:pPr marL="514350" indent="-514350">
              <a:buAutoNum type="alphaUcPeriod"/>
            </a:pPr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259008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56517-CE71-4213-2395-273C6E84B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0B575-9591-0C68-A526-0CC31776A54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62000" y="365125"/>
            <a:ext cx="11430000" cy="1325563"/>
          </a:xfrm>
        </p:spPr>
        <p:txBody>
          <a:bodyPr>
            <a:normAutofit/>
          </a:bodyPr>
          <a:lstStyle/>
          <a:p>
            <a:r>
              <a:rPr lang="en-US" dirty="0"/>
              <a:t>What is the publication title?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8AC8D-6A4B-447B-96B3-E25122D2176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62000" y="1450975"/>
            <a:ext cx="10515600" cy="1741488"/>
          </a:xfrm>
        </p:spPr>
        <p:txBody>
          <a:bodyPr>
            <a:noAutofit/>
          </a:bodyPr>
          <a:lstStyle/>
          <a:p>
            <a:pPr marL="966788" indent="-966788">
              <a:buNone/>
            </a:pPr>
            <a:r>
              <a:rPr lang="en-US" sz="2800" dirty="0"/>
              <a:t>Cronin, J., Mao, Y., &amp; Menchen-Trevino, E. (2022). Connecting during a government shutdown: Networked care and the temporal aspects of social media activism.</a:t>
            </a:r>
            <a:r>
              <a:rPr lang="en-US" sz="2800" i="1" dirty="0"/>
              <a:t> Social Media + Society, 8</a:t>
            </a:r>
            <a:r>
              <a:rPr lang="en-US" sz="2800" dirty="0"/>
              <a:t>(1) 1 – 16. </a:t>
            </a:r>
            <a:r>
              <a:rPr lang="en-US" sz="2800" i="1" dirty="0"/>
              <a:t> </a:t>
            </a:r>
            <a:r>
              <a:rPr lang="en-US" sz="2800" dirty="0">
                <a:hlinkClick r:id="rId2"/>
              </a:rPr>
              <a:t>https://doi.org/10.1177/20563051211069054</a:t>
            </a:r>
            <a:endParaRPr lang="en-US" sz="28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AD8504F-B0F6-9601-46EF-08A1D0969666}"/>
              </a:ext>
            </a:extLst>
          </p:cNvPr>
          <p:cNvSpPr txBox="1">
            <a:spLocks/>
          </p:cNvSpPr>
          <p:nvPr/>
        </p:nvSpPr>
        <p:spPr>
          <a:xfrm>
            <a:off x="574866" y="3584770"/>
            <a:ext cx="10515600" cy="4286494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accent1"/>
                </a:solidFill>
                <a:latin typeface="Sherman Sans Book" pitchFamily="2" charset="77"/>
                <a:ea typeface="Sherman Sans Book" pitchFamily="2" charset="77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System Font Regular"/>
              <a:buChar char="–"/>
              <a:defRPr sz="2800" kern="1200">
                <a:solidFill>
                  <a:schemeClr val="accent1"/>
                </a:solidFill>
                <a:latin typeface="Sherman Sans Book" pitchFamily="2" charset="77"/>
                <a:ea typeface="Sherman Sans Book" pitchFamily="2" charset="77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itchFamily="2" charset="2"/>
              <a:buChar char="§"/>
              <a:defRPr sz="2800" kern="1200">
                <a:solidFill>
                  <a:schemeClr val="accent1"/>
                </a:solidFill>
                <a:latin typeface="Sherman Sans Book" pitchFamily="2" charset="77"/>
                <a:ea typeface="Sherman Sans Book" pitchFamily="2" charset="77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System Font Regular"/>
              <a:buChar char="–"/>
              <a:defRPr sz="2400" kern="1200">
                <a:solidFill>
                  <a:schemeClr val="accent1"/>
                </a:solidFill>
                <a:latin typeface="Sherman Sans Book" pitchFamily="2" charset="77"/>
                <a:ea typeface="Sherman Sans Book" pitchFamily="2" charset="77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Sherman Sans Book" pitchFamily="2" charset="77"/>
                <a:ea typeface="Sherman Sans Book" pitchFamily="2" charset="77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AutoNum type="alphaUcPeriod"/>
            </a:pPr>
            <a:r>
              <a:rPr lang="en-US" strike="sngStrike" dirty="0">
                <a:latin typeface="Sherman Sans Book"/>
                <a:cs typeface="Arial"/>
              </a:rPr>
              <a:t>Connecting during a government shutdown</a:t>
            </a:r>
            <a:endParaRPr lang="en-US" strike="sngStrike"/>
          </a:p>
          <a:p>
            <a:pPr marL="514350" indent="-514350">
              <a:lnSpc>
                <a:spcPct val="100000"/>
              </a:lnSpc>
              <a:spcAft>
                <a:spcPts val="0"/>
              </a:spcAft>
              <a:buAutoNum type="alphaUcPeriod"/>
            </a:pPr>
            <a:r>
              <a:rPr lang="en-US" strike="sngStrike" dirty="0">
                <a:latin typeface="Sherman Sans Book"/>
                <a:cs typeface="Arial"/>
              </a:rPr>
              <a:t>Networked care and the temporal aspects of social media activism</a:t>
            </a:r>
          </a:p>
          <a:p>
            <a:pPr marL="514350" indent="-514350">
              <a:lnSpc>
                <a:spcPct val="100000"/>
              </a:lnSpc>
              <a:spcAft>
                <a:spcPts val="0"/>
              </a:spcAft>
              <a:buAutoNum type="alphaUcPeriod"/>
            </a:pPr>
            <a:r>
              <a:rPr lang="en-US" dirty="0">
                <a:highlight>
                  <a:srgbClr val="00FF00"/>
                </a:highlight>
                <a:latin typeface="Sherman Sans Book"/>
                <a:cs typeface="Arial"/>
              </a:rPr>
              <a:t>Social Media + Society</a:t>
            </a:r>
            <a:r>
              <a:rPr lang="en-US" dirty="0">
                <a:latin typeface="Sherman Sans Book"/>
                <a:cs typeface="Arial"/>
              </a:rPr>
              <a:t> </a:t>
            </a:r>
            <a:r>
              <a:rPr lang="en-US" sz="2800" dirty="0">
                <a:latin typeface="Sherman Sans Book"/>
                <a:cs typeface="Arial"/>
              </a:rPr>
              <a:t>– title is always italicized</a:t>
            </a:r>
          </a:p>
          <a:p>
            <a:pPr marL="514350" indent="-514350">
              <a:lnSpc>
                <a:spcPct val="100000"/>
              </a:lnSpc>
              <a:spcAft>
                <a:spcPts val="0"/>
              </a:spcAft>
              <a:buAutoNum type="alphaUcPeriod"/>
            </a:pPr>
            <a:r>
              <a:rPr lang="en-US" strike="sngStrike" dirty="0">
                <a:latin typeface="Sherman Sans Book"/>
                <a:cs typeface="Arial"/>
              </a:rPr>
              <a:t>Social Media + Society, 8 </a:t>
            </a:r>
            <a:r>
              <a:rPr lang="en-US" sz="2800" dirty="0">
                <a:latin typeface="Sherman Sans Book"/>
                <a:cs typeface="Arial"/>
              </a:rPr>
              <a:t>– APA italicized volume # too</a:t>
            </a:r>
          </a:p>
        </p:txBody>
      </p:sp>
    </p:spTree>
    <p:extLst>
      <p:ext uri="{BB962C8B-B14F-4D97-AF65-F5344CB8AC3E}">
        <p14:creationId xmlns:p14="http://schemas.microsoft.com/office/powerpoint/2010/main" val="20980500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15C57-E824-45D0-915F-D83AC037068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31900" y="0"/>
            <a:ext cx="109601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Which in-text citation is formatted correctly?</a:t>
            </a: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EF5E35DC-1ABA-4985-AE18-B0759B9EBB3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86" y="1325262"/>
            <a:ext cx="10515600" cy="2962275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C4A422-7936-4D9F-AFBA-483B401D079C}"/>
              </a:ext>
            </a:extLst>
          </p:cNvPr>
          <p:cNvSpPr/>
          <p:nvPr/>
        </p:nvSpPr>
        <p:spPr>
          <a:xfrm>
            <a:off x="1565876" y="3322278"/>
            <a:ext cx="2655330" cy="457200"/>
          </a:xfrm>
          <a:prstGeom prst="rect">
            <a:avLst/>
          </a:prstGeom>
          <a:solidFill>
            <a:schemeClr val="accent4">
              <a:lumMod val="60000"/>
              <a:lumOff val="40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392563-720A-4CC3-BBB6-68C6F45DBA3A}"/>
              </a:ext>
            </a:extLst>
          </p:cNvPr>
          <p:cNvSpPr/>
          <p:nvPr/>
        </p:nvSpPr>
        <p:spPr>
          <a:xfrm>
            <a:off x="4640331" y="2113344"/>
            <a:ext cx="2239108" cy="457200"/>
          </a:xfrm>
          <a:prstGeom prst="rect">
            <a:avLst/>
          </a:prstGeom>
          <a:solidFill>
            <a:schemeClr val="accent4">
              <a:lumMod val="60000"/>
              <a:lumOff val="40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B432530-E0B1-F265-1633-CF8A2EC0A4BD}"/>
              </a:ext>
            </a:extLst>
          </p:cNvPr>
          <p:cNvSpPr txBox="1">
            <a:spLocks/>
          </p:cNvSpPr>
          <p:nvPr/>
        </p:nvSpPr>
        <p:spPr>
          <a:xfrm>
            <a:off x="835731" y="4683149"/>
            <a:ext cx="10515600" cy="1382656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accent1"/>
                </a:solidFill>
                <a:latin typeface="Sherman Sans Book" pitchFamily="2" charset="77"/>
                <a:ea typeface="Sherman Sans Book" pitchFamily="2" charset="77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System Font Regular"/>
              <a:buChar char="–"/>
              <a:defRPr sz="2800" kern="1200">
                <a:solidFill>
                  <a:schemeClr val="accent1"/>
                </a:solidFill>
                <a:latin typeface="Sherman Sans Book" pitchFamily="2" charset="77"/>
                <a:ea typeface="Sherman Sans Book" pitchFamily="2" charset="77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itchFamily="2" charset="2"/>
              <a:buChar char="§"/>
              <a:defRPr sz="2800" kern="1200">
                <a:solidFill>
                  <a:schemeClr val="accent1"/>
                </a:solidFill>
                <a:latin typeface="Sherman Sans Book" pitchFamily="2" charset="77"/>
                <a:ea typeface="Sherman Sans Book" pitchFamily="2" charset="77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System Font Regular"/>
              <a:buChar char="–"/>
              <a:defRPr sz="2400" kern="1200">
                <a:solidFill>
                  <a:schemeClr val="accent1"/>
                </a:solidFill>
                <a:latin typeface="Sherman Sans Book" pitchFamily="2" charset="77"/>
                <a:ea typeface="Sherman Sans Book" pitchFamily="2" charset="77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Sherman Sans Book" pitchFamily="2" charset="77"/>
                <a:ea typeface="Sherman Sans Book" pitchFamily="2" charset="77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AutoNum type="alphaUcPeriod"/>
            </a:pPr>
            <a:r>
              <a:rPr lang="en-US" dirty="0">
                <a:latin typeface="Sherman Sans Book"/>
                <a:cs typeface="Arial"/>
              </a:rPr>
              <a:t>(Kim &amp; Kim, 2019)       </a:t>
            </a:r>
            <a:r>
              <a:rPr lang="en-US" dirty="0">
                <a:solidFill>
                  <a:schemeClr val="tx2"/>
                </a:solidFill>
                <a:latin typeface="Sherman Sans Book"/>
                <a:cs typeface="Arial"/>
              </a:rPr>
              <a:t>C. </a:t>
            </a:r>
            <a:r>
              <a:rPr lang="en-US" dirty="0">
                <a:latin typeface="Sherman Sans Book"/>
                <a:cs typeface="Arial"/>
              </a:rPr>
              <a:t>Both</a:t>
            </a:r>
            <a:endParaRPr lang="en-US" dirty="0">
              <a:cs typeface="Arial"/>
            </a:endParaRPr>
          </a:p>
          <a:p>
            <a:pPr marL="514350" indent="-514350">
              <a:lnSpc>
                <a:spcPct val="100000"/>
              </a:lnSpc>
              <a:spcAft>
                <a:spcPts val="0"/>
              </a:spcAft>
              <a:buAutoNum type="alphaUcPeriod"/>
            </a:pPr>
            <a:r>
              <a:rPr lang="en-US" dirty="0">
                <a:latin typeface="Sherman Sans Book"/>
                <a:cs typeface="Arial"/>
              </a:rPr>
              <a:t>Mutz and Reeves (2005)     </a:t>
            </a:r>
            <a:r>
              <a:rPr lang="en-US" dirty="0">
                <a:solidFill>
                  <a:schemeClr val="tx2"/>
                </a:solidFill>
                <a:latin typeface="Sherman Sans Book"/>
                <a:cs typeface="Arial"/>
              </a:rPr>
              <a:t>D.</a:t>
            </a:r>
            <a:r>
              <a:rPr lang="en-US" dirty="0">
                <a:latin typeface="Sherman Sans Book"/>
                <a:cs typeface="Arial"/>
              </a:rPr>
              <a:t> Neither</a:t>
            </a:r>
            <a:endParaRPr lang="en-US" dirty="0">
              <a:cs typeface="Arial"/>
            </a:endParaRPr>
          </a:p>
          <a:p>
            <a:pPr marL="514350" indent="-514350">
              <a:buAutoNum type="alphaUcPeriod"/>
            </a:pPr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676544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5AC6C-3C6C-2BF4-92E6-44D2ABB2F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3D179-21F0-057F-25FD-8CFC46F3EC6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31900" y="0"/>
            <a:ext cx="109601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Which in-text citation is formatted correctly?</a:t>
            </a: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5842B41D-020E-A5F5-3A38-7E31F0B9FF55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86" y="1325262"/>
            <a:ext cx="10515600" cy="2962275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BF17DA8-6BC6-9CF0-32CF-549EF817F3FE}"/>
              </a:ext>
            </a:extLst>
          </p:cNvPr>
          <p:cNvSpPr/>
          <p:nvPr/>
        </p:nvSpPr>
        <p:spPr>
          <a:xfrm>
            <a:off x="1565876" y="3322278"/>
            <a:ext cx="2655330" cy="457200"/>
          </a:xfrm>
          <a:prstGeom prst="rect">
            <a:avLst/>
          </a:prstGeom>
          <a:solidFill>
            <a:schemeClr val="accent4">
              <a:lumMod val="60000"/>
              <a:lumOff val="40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921C0A-75D7-79FD-6DB7-EA040B037183}"/>
              </a:ext>
            </a:extLst>
          </p:cNvPr>
          <p:cNvSpPr/>
          <p:nvPr/>
        </p:nvSpPr>
        <p:spPr>
          <a:xfrm>
            <a:off x="4640331" y="2113344"/>
            <a:ext cx="2239108" cy="457200"/>
          </a:xfrm>
          <a:prstGeom prst="rect">
            <a:avLst/>
          </a:prstGeom>
          <a:solidFill>
            <a:schemeClr val="accent4">
              <a:lumMod val="60000"/>
              <a:lumOff val="40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267617D-52FF-6FBD-81FF-EDACE84A5AB0}"/>
              </a:ext>
            </a:extLst>
          </p:cNvPr>
          <p:cNvSpPr txBox="1">
            <a:spLocks/>
          </p:cNvSpPr>
          <p:nvPr/>
        </p:nvSpPr>
        <p:spPr>
          <a:xfrm>
            <a:off x="835731" y="4683149"/>
            <a:ext cx="10515600" cy="1382656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accent1"/>
                </a:solidFill>
                <a:latin typeface="Sherman Sans Book" pitchFamily="2" charset="77"/>
                <a:ea typeface="Sherman Sans Book" pitchFamily="2" charset="77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System Font Regular"/>
              <a:buChar char="–"/>
              <a:defRPr sz="2800" kern="1200">
                <a:solidFill>
                  <a:schemeClr val="accent1"/>
                </a:solidFill>
                <a:latin typeface="Sherman Sans Book" pitchFamily="2" charset="77"/>
                <a:ea typeface="Sherman Sans Book" pitchFamily="2" charset="77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itchFamily="2" charset="2"/>
              <a:buChar char="§"/>
              <a:defRPr sz="2800" kern="1200">
                <a:solidFill>
                  <a:schemeClr val="accent1"/>
                </a:solidFill>
                <a:latin typeface="Sherman Sans Book" pitchFamily="2" charset="77"/>
                <a:ea typeface="Sherman Sans Book" pitchFamily="2" charset="77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System Font Regular"/>
              <a:buChar char="–"/>
              <a:defRPr sz="2400" kern="1200">
                <a:solidFill>
                  <a:schemeClr val="accent1"/>
                </a:solidFill>
                <a:latin typeface="Sherman Sans Book" pitchFamily="2" charset="77"/>
                <a:ea typeface="Sherman Sans Book" pitchFamily="2" charset="77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Sherman Sans Book" pitchFamily="2" charset="77"/>
                <a:ea typeface="Sherman Sans Book" pitchFamily="2" charset="77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AutoNum type="alphaUcPeriod"/>
            </a:pPr>
            <a:r>
              <a:rPr lang="en-US" dirty="0">
                <a:highlight>
                  <a:srgbClr val="00FF00"/>
                </a:highlight>
                <a:latin typeface="Sherman Sans Book"/>
                <a:cs typeface="Arial"/>
              </a:rPr>
              <a:t>(Kim &amp; Kim, 2019)</a:t>
            </a:r>
            <a:r>
              <a:rPr lang="en-US" dirty="0">
                <a:latin typeface="Sherman Sans Book"/>
                <a:cs typeface="Arial"/>
              </a:rPr>
              <a:t>       </a:t>
            </a:r>
            <a:r>
              <a:rPr lang="en-US" dirty="0">
                <a:solidFill>
                  <a:schemeClr val="tx2"/>
                </a:solidFill>
                <a:latin typeface="Sherman Sans Book"/>
                <a:cs typeface="Arial"/>
              </a:rPr>
              <a:t>C. </a:t>
            </a:r>
            <a:r>
              <a:rPr lang="en-US" dirty="0">
                <a:highlight>
                  <a:srgbClr val="00FF00"/>
                </a:highlight>
                <a:latin typeface="Sherman Sans Book"/>
                <a:cs typeface="Arial"/>
              </a:rPr>
              <a:t>Both</a:t>
            </a:r>
            <a:endParaRPr lang="en-US" dirty="0">
              <a:highlight>
                <a:srgbClr val="00FF00"/>
              </a:highlight>
              <a:cs typeface="Arial"/>
            </a:endParaRPr>
          </a:p>
          <a:p>
            <a:pPr marL="514350" indent="-514350">
              <a:lnSpc>
                <a:spcPct val="100000"/>
              </a:lnSpc>
              <a:spcAft>
                <a:spcPts val="0"/>
              </a:spcAft>
              <a:buAutoNum type="alphaUcPeriod"/>
            </a:pPr>
            <a:r>
              <a:rPr lang="en-US" dirty="0">
                <a:highlight>
                  <a:srgbClr val="00FF00"/>
                </a:highlight>
                <a:latin typeface="Sherman Sans Book"/>
                <a:cs typeface="Arial"/>
              </a:rPr>
              <a:t>Mutz and Reeves (2005)</a:t>
            </a:r>
            <a:r>
              <a:rPr lang="en-US" dirty="0">
                <a:latin typeface="Sherman Sans Book"/>
                <a:cs typeface="Arial"/>
              </a:rPr>
              <a:t>     </a:t>
            </a:r>
            <a:r>
              <a:rPr lang="en-US" dirty="0">
                <a:solidFill>
                  <a:schemeClr val="tx2"/>
                </a:solidFill>
                <a:latin typeface="Sherman Sans Book"/>
                <a:cs typeface="Arial"/>
              </a:rPr>
              <a:t>D.</a:t>
            </a:r>
            <a:r>
              <a:rPr lang="en-US" dirty="0">
                <a:latin typeface="Sherman Sans Book"/>
                <a:cs typeface="Arial"/>
              </a:rPr>
              <a:t> </a:t>
            </a:r>
            <a:r>
              <a:rPr lang="en-US" strike="sngStrike" dirty="0">
                <a:latin typeface="Sherman Sans Book"/>
                <a:cs typeface="Arial"/>
              </a:rPr>
              <a:t>Neither</a:t>
            </a:r>
            <a:endParaRPr lang="en-US" strike="sngStrike">
              <a:cs typeface="Arial"/>
            </a:endParaRPr>
          </a:p>
          <a:p>
            <a:pPr marL="514350" indent="-514350">
              <a:buAutoNum type="alphaUcPeriod"/>
            </a:pPr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17987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521FD-209A-C7E0-5651-ADCE08355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EB94D-B5F7-2173-DA0D-BF569FD5318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31900" y="0"/>
            <a:ext cx="109601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Which in-text citation is formatted correctly?</a:t>
            </a: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34CAA8DA-6B1A-CC4E-6B85-63EDA75BC5E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86" y="1325262"/>
            <a:ext cx="10515600" cy="2962275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8FA5BA0-867E-4C38-011D-67423FD03983}"/>
              </a:ext>
            </a:extLst>
          </p:cNvPr>
          <p:cNvSpPr/>
          <p:nvPr/>
        </p:nvSpPr>
        <p:spPr>
          <a:xfrm>
            <a:off x="1565876" y="3322278"/>
            <a:ext cx="2655330" cy="457200"/>
          </a:xfrm>
          <a:prstGeom prst="rect">
            <a:avLst/>
          </a:prstGeom>
          <a:solidFill>
            <a:schemeClr val="accent4">
              <a:lumMod val="60000"/>
              <a:lumOff val="40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FB357F-7E82-79CE-3C7F-D1DCF2A8CD82}"/>
              </a:ext>
            </a:extLst>
          </p:cNvPr>
          <p:cNvSpPr/>
          <p:nvPr/>
        </p:nvSpPr>
        <p:spPr>
          <a:xfrm>
            <a:off x="4640331" y="2113344"/>
            <a:ext cx="2239108" cy="457200"/>
          </a:xfrm>
          <a:prstGeom prst="rect">
            <a:avLst/>
          </a:prstGeom>
          <a:solidFill>
            <a:schemeClr val="accent4">
              <a:lumMod val="60000"/>
              <a:lumOff val="40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F2DA8CA-5793-23EA-92C4-3D745D433564}"/>
              </a:ext>
            </a:extLst>
          </p:cNvPr>
          <p:cNvSpPr txBox="1">
            <a:spLocks/>
          </p:cNvSpPr>
          <p:nvPr/>
        </p:nvSpPr>
        <p:spPr>
          <a:xfrm>
            <a:off x="835731" y="4683149"/>
            <a:ext cx="10515600" cy="1382656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accent1"/>
                </a:solidFill>
                <a:latin typeface="Sherman Sans Book" pitchFamily="2" charset="77"/>
                <a:ea typeface="Sherman Sans Book" pitchFamily="2" charset="77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System Font Regular"/>
              <a:buChar char="–"/>
              <a:defRPr sz="2800" kern="1200">
                <a:solidFill>
                  <a:schemeClr val="accent1"/>
                </a:solidFill>
                <a:latin typeface="Sherman Sans Book" pitchFamily="2" charset="77"/>
                <a:ea typeface="Sherman Sans Book" pitchFamily="2" charset="77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itchFamily="2" charset="2"/>
              <a:buChar char="§"/>
              <a:defRPr sz="2800" kern="1200">
                <a:solidFill>
                  <a:schemeClr val="accent1"/>
                </a:solidFill>
                <a:latin typeface="Sherman Sans Book" pitchFamily="2" charset="77"/>
                <a:ea typeface="Sherman Sans Book" pitchFamily="2" charset="77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System Font Regular"/>
              <a:buChar char="–"/>
              <a:defRPr sz="2400" kern="1200">
                <a:solidFill>
                  <a:schemeClr val="accent1"/>
                </a:solidFill>
                <a:latin typeface="Sherman Sans Book" pitchFamily="2" charset="77"/>
                <a:ea typeface="Sherman Sans Book" pitchFamily="2" charset="77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Sherman Sans Book" pitchFamily="2" charset="77"/>
                <a:ea typeface="Sherman Sans Book" pitchFamily="2" charset="77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AutoNum type="alphaUcPeriod"/>
            </a:pPr>
            <a:r>
              <a:rPr lang="en-US" dirty="0">
                <a:highlight>
                  <a:srgbClr val="00FF00"/>
                </a:highlight>
                <a:latin typeface="Sherman Sans Book"/>
                <a:cs typeface="Arial"/>
              </a:rPr>
              <a:t>(Kim &amp; Kim, 2019)</a:t>
            </a:r>
            <a:r>
              <a:rPr lang="en-US" dirty="0">
                <a:latin typeface="Sherman Sans Book"/>
                <a:cs typeface="Arial"/>
              </a:rPr>
              <a:t>       </a:t>
            </a:r>
            <a:r>
              <a:rPr lang="en-US" dirty="0">
                <a:solidFill>
                  <a:schemeClr val="tx2"/>
                </a:solidFill>
                <a:latin typeface="Sherman Sans Book"/>
                <a:cs typeface="Arial"/>
              </a:rPr>
              <a:t>C. </a:t>
            </a:r>
            <a:r>
              <a:rPr lang="en-US" dirty="0">
                <a:highlight>
                  <a:srgbClr val="00FF00"/>
                </a:highlight>
                <a:latin typeface="Sherman Sans Book"/>
                <a:cs typeface="Arial"/>
              </a:rPr>
              <a:t>Both</a:t>
            </a:r>
            <a:endParaRPr lang="en-US" dirty="0">
              <a:highlight>
                <a:srgbClr val="00FF00"/>
              </a:highlight>
              <a:cs typeface="Arial"/>
            </a:endParaRPr>
          </a:p>
          <a:p>
            <a:pPr marL="514350" indent="-514350">
              <a:lnSpc>
                <a:spcPct val="100000"/>
              </a:lnSpc>
              <a:spcAft>
                <a:spcPts val="0"/>
              </a:spcAft>
              <a:buAutoNum type="alphaUcPeriod"/>
            </a:pPr>
            <a:r>
              <a:rPr lang="en-US" dirty="0">
                <a:highlight>
                  <a:srgbClr val="00FF00"/>
                </a:highlight>
                <a:latin typeface="Sherman Sans Book"/>
                <a:cs typeface="Arial"/>
              </a:rPr>
              <a:t>Mutz and Reeves (2005)</a:t>
            </a:r>
            <a:r>
              <a:rPr lang="en-US" dirty="0">
                <a:latin typeface="Sherman Sans Book"/>
                <a:cs typeface="Arial"/>
              </a:rPr>
              <a:t>     </a:t>
            </a:r>
            <a:r>
              <a:rPr lang="en-US" dirty="0">
                <a:solidFill>
                  <a:schemeClr val="tx2"/>
                </a:solidFill>
                <a:latin typeface="Sherman Sans Book"/>
                <a:cs typeface="Arial"/>
              </a:rPr>
              <a:t>D.</a:t>
            </a:r>
            <a:r>
              <a:rPr lang="en-US" strike="sngStrike" dirty="0">
                <a:latin typeface="Sherman Sans Book"/>
                <a:cs typeface="Arial"/>
              </a:rPr>
              <a:t> Neither</a:t>
            </a:r>
            <a:endParaRPr lang="en-US" strike="sngStrike">
              <a:cs typeface="Arial"/>
            </a:endParaRPr>
          </a:p>
          <a:p>
            <a:pPr marL="514350" indent="-514350">
              <a:buAutoNum type="alphaUcPeriod"/>
            </a:pPr>
            <a:endParaRPr lang="en-US" dirty="0">
              <a:cs typeface="Arial"/>
            </a:endParaRPr>
          </a:p>
        </p:txBody>
      </p:sp>
      <p:sp>
        <p:nvSpPr>
          <p:cNvPr id="9" name="Star: 12 Points 8">
            <a:extLst>
              <a:ext uri="{FF2B5EF4-FFF2-40B4-BE49-F238E27FC236}">
                <a16:creationId xmlns:a16="http://schemas.microsoft.com/office/drawing/2014/main" id="{96D86EC6-22D4-7668-2019-D228B4DA4587}"/>
              </a:ext>
            </a:extLst>
          </p:cNvPr>
          <p:cNvSpPr/>
          <p:nvPr/>
        </p:nvSpPr>
        <p:spPr>
          <a:xfrm>
            <a:off x="1886121" y="929759"/>
            <a:ext cx="8404310" cy="3359495"/>
          </a:xfrm>
          <a:prstGeom prst="star12">
            <a:avLst/>
          </a:prstGeom>
          <a:solidFill>
            <a:srgbClr val="D4DBFF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F8ABD2-8F8F-0A50-0B83-44D7AD4CED83}"/>
              </a:ext>
            </a:extLst>
          </p:cNvPr>
          <p:cNvSpPr txBox="1"/>
          <p:nvPr/>
        </p:nvSpPr>
        <p:spPr>
          <a:xfrm>
            <a:off x="2517769" y="1962702"/>
            <a:ext cx="7149915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600" dirty="0">
                <a:solidFill>
                  <a:schemeClr val="accent1"/>
                </a:solidFill>
                <a:latin typeface="Sherman Serif"/>
                <a:ea typeface="Sherman Serif Book" pitchFamily="50" charset="0"/>
              </a:rPr>
              <a:t>APA in-text citation rules offer flexibility for clear &amp; concise writing </a:t>
            </a:r>
          </a:p>
        </p:txBody>
      </p:sp>
    </p:spTree>
    <p:extLst>
      <p:ext uri="{BB962C8B-B14F-4D97-AF65-F5344CB8AC3E}">
        <p14:creationId xmlns:p14="http://schemas.microsoft.com/office/powerpoint/2010/main" val="21106041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15C57-E824-45D0-915F-D83AC0370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Who benefits from APA citations?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3C5AD-5A43-4743-A380-00F554738C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Teachers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Students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Readers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Writers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Plagiarists</a:t>
            </a:r>
          </a:p>
        </p:txBody>
      </p:sp>
    </p:spTree>
    <p:extLst>
      <p:ext uri="{BB962C8B-B14F-4D97-AF65-F5344CB8AC3E}">
        <p14:creationId xmlns:p14="http://schemas.microsoft.com/office/powerpoint/2010/main" val="2929049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F14EE-DF32-F25F-C1C9-F3C172FA4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530F5-314C-CE74-8F9B-C7B6D0524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Who benefits from APA citations?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329C50-18F7-15AA-235D-8C40264EEA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dirty="0">
                <a:highlight>
                  <a:srgbClr val="00FF00"/>
                </a:highlight>
                <a:latin typeface="Sherman Sans Book"/>
              </a:rPr>
              <a:t>Teachers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highlight>
                  <a:srgbClr val="00FF00"/>
                </a:highlight>
                <a:latin typeface="Sherman Sans Book"/>
              </a:rPr>
              <a:t>Students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highlight>
                  <a:srgbClr val="00FF00"/>
                </a:highlight>
                <a:latin typeface="Sherman Sans Book"/>
              </a:rPr>
              <a:t>Readers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highlight>
                  <a:srgbClr val="00FF00"/>
                </a:highlight>
                <a:latin typeface="Sherman Sans Book"/>
              </a:rPr>
              <a:t>Writers</a:t>
            </a:r>
          </a:p>
          <a:p>
            <a:pPr marL="514350" indent="-514350">
              <a:buFont typeface="+mj-lt"/>
              <a:buAutoNum type="alphaUcPeriod"/>
            </a:pPr>
            <a:r>
              <a:rPr lang="en-US" strike="sngStrike" dirty="0">
                <a:latin typeface="Sherman Sans Book"/>
              </a:rPr>
              <a:t>Plagiarists </a:t>
            </a:r>
            <a:r>
              <a:rPr lang="en-US" sz="2800" dirty="0">
                <a:latin typeface="Sherman Sans Book"/>
              </a:rPr>
              <a:t>(maybe they do, but APA won't help them plagiarize)</a:t>
            </a:r>
          </a:p>
        </p:txBody>
      </p:sp>
    </p:spTree>
    <p:extLst>
      <p:ext uri="{BB962C8B-B14F-4D97-AF65-F5344CB8AC3E}">
        <p14:creationId xmlns:p14="http://schemas.microsoft.com/office/powerpoint/2010/main" val="69035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15C57-E824-45D0-915F-D83AC0370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use the APA citation style?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3C5AD-5A43-4743-A380-00F554738C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It makes writing easier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It makes reading easier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To direct readers to additional sources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To give acknowledge the work of others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To demonstrate your own knowledge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To connect your work to the work of others</a:t>
            </a:r>
          </a:p>
        </p:txBody>
      </p:sp>
    </p:spTree>
    <p:extLst>
      <p:ext uri="{BB962C8B-B14F-4D97-AF65-F5344CB8AC3E}">
        <p14:creationId xmlns:p14="http://schemas.microsoft.com/office/powerpoint/2010/main" val="14518389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F06B2-4A2F-DE72-BE75-F4AEBBEE7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11692-4A64-7FEC-7395-07D460C81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use the APA citation style?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C6354E-CABD-E27F-FF1A-B8BA74B21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dirty="0">
                <a:highlight>
                  <a:srgbClr val="00FF00"/>
                </a:highlight>
                <a:latin typeface="Sherman Sans Book"/>
              </a:rPr>
              <a:t>It makes writing easier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highlight>
                  <a:srgbClr val="00FF00"/>
                </a:highlight>
                <a:latin typeface="Sherman Sans Book"/>
              </a:rPr>
              <a:t>It makes reading easier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highlight>
                  <a:srgbClr val="00FF00"/>
                </a:highlight>
                <a:latin typeface="Sherman Sans Book"/>
              </a:rPr>
              <a:t>To direct readers to additional sources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highlight>
                  <a:srgbClr val="00FF00"/>
                </a:highlight>
                <a:latin typeface="Sherman Sans Book"/>
              </a:rPr>
              <a:t>To give acknowledge the work of others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highlight>
                  <a:srgbClr val="00FF00"/>
                </a:highlight>
                <a:latin typeface="Sherman Sans Book"/>
              </a:rPr>
              <a:t>To demonstrate your own knowledge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highlight>
                  <a:srgbClr val="00FF00"/>
                </a:highlight>
                <a:latin typeface="Sherman Sans Book"/>
              </a:rPr>
              <a:t>To connect your work to the work of others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7606AE-0B07-6737-EF12-2A7F355B5780}"/>
              </a:ext>
            </a:extLst>
          </p:cNvPr>
          <p:cNvSpPr txBox="1"/>
          <p:nvPr/>
        </p:nvSpPr>
        <p:spPr>
          <a:xfrm>
            <a:off x="2063749" y="5587999"/>
            <a:ext cx="884237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Sherman Serif"/>
                <a:ea typeface="Verdana"/>
              </a:rPr>
              <a:t>Can you think of any other benefits?</a:t>
            </a:r>
          </a:p>
        </p:txBody>
      </p:sp>
    </p:spTree>
    <p:extLst>
      <p:ext uri="{BB962C8B-B14F-4D97-AF65-F5344CB8AC3E}">
        <p14:creationId xmlns:p14="http://schemas.microsoft.com/office/powerpoint/2010/main" val="22592312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D1FB7-BA13-1926-24DC-61BE6587E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r: 32 Points 4">
            <a:extLst>
              <a:ext uri="{FF2B5EF4-FFF2-40B4-BE49-F238E27FC236}">
                <a16:creationId xmlns:a16="http://schemas.microsoft.com/office/drawing/2014/main" id="{0DCA3411-EEA5-4A58-C6D5-D0FDE3392843}"/>
              </a:ext>
            </a:extLst>
          </p:cNvPr>
          <p:cNvSpPr/>
          <p:nvPr/>
        </p:nvSpPr>
        <p:spPr>
          <a:xfrm>
            <a:off x="234462" y="967154"/>
            <a:ext cx="11723075" cy="4923691"/>
          </a:xfrm>
          <a:prstGeom prst="star12">
            <a:avLst/>
          </a:prstGeom>
          <a:solidFill>
            <a:srgbClr val="D4DBFF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99A3BC-BD44-FE23-A085-3AFBEC36D04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1131" y="1578098"/>
            <a:ext cx="10515600" cy="369948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7000" i="1" dirty="0">
                <a:solidFill>
                  <a:srgbClr val="000E54"/>
                </a:solidFill>
                <a:latin typeface="Sherman Sans Book"/>
              </a:rPr>
              <a:t>Database &amp; Citation Demonstration</a:t>
            </a:r>
            <a:endParaRPr lang="en-US" sz="7000" i="1" dirty="0">
              <a:solidFill>
                <a:srgbClr val="000E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7354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86022" y="1521941"/>
            <a:ext cx="10021329" cy="3813432"/>
          </a:xfrm>
        </p:spPr>
        <p:txBody>
          <a:bodyPr>
            <a:noAutofit/>
          </a:bodyPr>
          <a:lstStyle/>
          <a:p>
            <a:pPr algn="l"/>
            <a:r>
              <a:rPr lang="en-US" sz="5400" dirty="0">
                <a:solidFill>
                  <a:srgbClr val="F76900"/>
                </a:solidFill>
                <a:latin typeface="Sherman Serif" pitchFamily="2" charset="0"/>
                <a:ea typeface="Sherman Serif Book" pitchFamily="50" charset="0"/>
              </a:rPr>
              <a:t>Google &amp; other web search engines do not have access to this material.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96200" y="60198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767625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>
          <a:xfrm>
            <a:off x="1677773" y="1402493"/>
            <a:ext cx="8839200" cy="4046837"/>
          </a:xfrm>
        </p:spPr>
        <p:txBody>
          <a:bodyPr>
            <a:noAutofit/>
          </a:bodyPr>
          <a:lstStyle/>
          <a:p>
            <a:r>
              <a:rPr lang="en-US" sz="5400" dirty="0">
                <a:solidFill>
                  <a:srgbClr val="F76900"/>
                </a:solidFill>
                <a:ea typeface="Sherman Serif Book" pitchFamily="50" charset="0"/>
              </a:rPr>
              <a:t>How do I find an article that I know I’m looking for?</a:t>
            </a:r>
          </a:p>
        </p:txBody>
      </p:sp>
    </p:spTree>
    <p:extLst>
      <p:ext uri="{BB962C8B-B14F-4D97-AF65-F5344CB8AC3E}">
        <p14:creationId xmlns:p14="http://schemas.microsoft.com/office/powerpoint/2010/main" val="1968985580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F2781-E360-E4BA-1207-D8B7A7056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aper&#10;&#10;AI-generated content may be incorrect.">
            <a:extLst>
              <a:ext uri="{FF2B5EF4-FFF2-40B4-BE49-F238E27FC236}">
                <a16:creationId xmlns:a16="http://schemas.microsoft.com/office/drawing/2014/main" id="{118C1E23-5F4B-62B9-250F-56A0C5512E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393" y="0"/>
            <a:ext cx="8613214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AAE8B53-0DAA-A682-9451-193906A7F0BF}"/>
              </a:ext>
            </a:extLst>
          </p:cNvPr>
          <p:cNvSpPr/>
          <p:nvPr/>
        </p:nvSpPr>
        <p:spPr>
          <a:xfrm>
            <a:off x="2238374" y="2143124"/>
            <a:ext cx="7270749" cy="888999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824607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864F0-5F95-68EF-904D-B88879DDB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r: 32 Points 4">
            <a:extLst>
              <a:ext uri="{FF2B5EF4-FFF2-40B4-BE49-F238E27FC236}">
                <a16:creationId xmlns:a16="http://schemas.microsoft.com/office/drawing/2014/main" id="{06B794DF-2E2E-35FE-D5E6-05F20ED34EA1}"/>
              </a:ext>
            </a:extLst>
          </p:cNvPr>
          <p:cNvSpPr/>
          <p:nvPr/>
        </p:nvSpPr>
        <p:spPr>
          <a:xfrm>
            <a:off x="234462" y="967154"/>
            <a:ext cx="11723075" cy="4923691"/>
          </a:xfrm>
          <a:prstGeom prst="star12">
            <a:avLst/>
          </a:prstGeom>
          <a:solidFill>
            <a:srgbClr val="D4DBFF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320B6C-59D6-E0E3-501C-6F54D3A1621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1131" y="1578098"/>
            <a:ext cx="10515600" cy="3699485"/>
          </a:xfrm>
        </p:spPr>
        <p:txBody>
          <a:bodyPr>
            <a:normAutofit/>
          </a:bodyPr>
          <a:lstStyle/>
          <a:p>
            <a:pPr algn="ctr"/>
            <a:r>
              <a:rPr lang="en-US" sz="7000" i="1" dirty="0">
                <a:solidFill>
                  <a:srgbClr val="000E54"/>
                </a:solidFill>
                <a:latin typeface="Sherman Sans Book"/>
              </a:rPr>
              <a:t>Resources and how to get help!</a:t>
            </a:r>
            <a:endParaRPr lang="en-US" sz="7000" i="1" dirty="0">
              <a:solidFill>
                <a:srgbClr val="000E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7649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6B15D7-0F29-9DA5-FF5A-04A6961D1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582" y="472923"/>
            <a:ext cx="11398836" cy="591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6875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22387-E977-AFFC-3528-5ED925830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06C8E0-46D1-F528-2E83-0A4C76B7A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582" y="472923"/>
            <a:ext cx="11398836" cy="591215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3472204-CB63-0DBD-D042-6C2E4D8E63CF}"/>
              </a:ext>
            </a:extLst>
          </p:cNvPr>
          <p:cNvSpPr/>
          <p:nvPr/>
        </p:nvSpPr>
        <p:spPr>
          <a:xfrm>
            <a:off x="-6866" y="875"/>
            <a:ext cx="12212549" cy="6885649"/>
          </a:xfrm>
          <a:prstGeom prst="rect">
            <a:avLst/>
          </a:prstGeom>
          <a:solidFill>
            <a:schemeClr val="bg1">
              <a:lumMod val="50000"/>
              <a:alpha val="7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3B10B9-40EF-EA88-7127-64BCF9FA4037}"/>
              </a:ext>
            </a:extLst>
          </p:cNvPr>
          <p:cNvSpPr txBox="1"/>
          <p:nvPr/>
        </p:nvSpPr>
        <p:spPr>
          <a:xfrm>
            <a:off x="1699146" y="3788322"/>
            <a:ext cx="90988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researchguides.library.syr.edu/crsapa</a:t>
            </a:r>
          </a:p>
        </p:txBody>
      </p:sp>
    </p:spTree>
    <p:extLst>
      <p:ext uri="{BB962C8B-B14F-4D97-AF65-F5344CB8AC3E}">
        <p14:creationId xmlns:p14="http://schemas.microsoft.com/office/powerpoint/2010/main" val="40746168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06AC7DC-1414-7BD4-333E-6B984678CA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429" y="472923"/>
            <a:ext cx="11513142" cy="59121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B8A5BF-D01C-4CE8-9D95-FD4F6CCA97B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168346" y="2317"/>
            <a:ext cx="6595763" cy="1366752"/>
          </a:xfrm>
        </p:spPr>
        <p:txBody>
          <a:bodyPr/>
          <a:lstStyle/>
          <a:p>
            <a:r>
              <a:rPr lang="en-US" dirty="0">
                <a:solidFill>
                  <a:srgbClr val="F76900"/>
                </a:solidFill>
              </a:rPr>
              <a:t>Citation Styles &amp; Managers</a:t>
            </a:r>
          </a:p>
        </p:txBody>
      </p:sp>
    </p:spTree>
    <p:extLst>
      <p:ext uri="{BB962C8B-B14F-4D97-AF65-F5344CB8AC3E}">
        <p14:creationId xmlns:p14="http://schemas.microsoft.com/office/powerpoint/2010/main" val="10910209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E22B-9A82-CFCD-C81E-D5B01BA91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99A961D-1E93-B58E-6334-1C67812EF2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429" y="472923"/>
            <a:ext cx="11513142" cy="59121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CC4C62-C76D-5B0D-7065-8A46F0BD28F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168346" y="2317"/>
            <a:ext cx="6595763" cy="1366752"/>
          </a:xfrm>
        </p:spPr>
        <p:txBody>
          <a:bodyPr/>
          <a:lstStyle/>
          <a:p>
            <a:r>
              <a:rPr lang="en-US" dirty="0">
                <a:solidFill>
                  <a:srgbClr val="F76900"/>
                </a:solidFill>
              </a:rPr>
              <a:t>Citation Styles &amp; Managers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D94748-F340-89C2-8629-F8333E171E2E}"/>
              </a:ext>
            </a:extLst>
          </p:cNvPr>
          <p:cNvSpPr/>
          <p:nvPr/>
        </p:nvSpPr>
        <p:spPr>
          <a:xfrm>
            <a:off x="-1" y="-12855"/>
            <a:ext cx="12212549" cy="6885649"/>
          </a:xfrm>
          <a:prstGeom prst="rect">
            <a:avLst/>
          </a:prstGeom>
          <a:solidFill>
            <a:schemeClr val="bg1">
              <a:lumMod val="50000"/>
              <a:alpha val="7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5B625D-3A8F-DCE0-7300-4B94A75C87AA}"/>
              </a:ext>
            </a:extLst>
          </p:cNvPr>
          <p:cNvSpPr txBox="1"/>
          <p:nvPr/>
        </p:nvSpPr>
        <p:spPr>
          <a:xfrm>
            <a:off x="1699146" y="3788322"/>
            <a:ext cx="9098842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researchguides.library.syr.edu/citation</a:t>
            </a:r>
          </a:p>
        </p:txBody>
      </p:sp>
    </p:spTree>
    <p:extLst>
      <p:ext uri="{BB962C8B-B14F-4D97-AF65-F5344CB8AC3E}">
        <p14:creationId xmlns:p14="http://schemas.microsoft.com/office/powerpoint/2010/main" val="10444920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64AA-7232-46F2-870E-81A18F55C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9691"/>
          </a:xfrm>
        </p:spPr>
        <p:txBody>
          <a:bodyPr anchor="ctr">
            <a:normAutofit/>
          </a:bodyPr>
          <a:lstStyle/>
          <a:p>
            <a:r>
              <a:rPr lang="en-US"/>
              <a:t>Getting Library Help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C6A6E03-C554-4B9E-B7D3-A7185EA96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8309" y="1198141"/>
            <a:ext cx="10155382" cy="507184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2000" b="1" dirty="0">
                <a:latin typeface="Sherman Sans Book"/>
              </a:rPr>
              <a:t>Many ways to reach us</a:t>
            </a:r>
          </a:p>
          <a:p>
            <a:pPr marL="457200" indent="-45720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Sherman Sans Book"/>
              </a:rPr>
              <a:t>Text, phone, email, and 24-hour chat service </a:t>
            </a:r>
            <a:endParaRPr lang="en-US" sz="2000" dirty="0">
              <a:latin typeface="Sherman Sans Book"/>
              <a:ea typeface="Verdana"/>
            </a:endParaRPr>
          </a:p>
          <a:p>
            <a:pPr marL="457200" indent="-45720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Sherman Sans Book"/>
                <a:hlinkClick r:id="rId2"/>
              </a:rPr>
              <a:t>https://library.syracuse.edu/help/askus.php</a:t>
            </a:r>
            <a:endParaRPr lang="en-US" sz="2000" dirty="0">
              <a:latin typeface="Sherman Sans Book"/>
            </a:endParaRPr>
          </a:p>
          <a:p>
            <a:pPr>
              <a:lnSpc>
                <a:spcPct val="100000"/>
              </a:lnSpc>
              <a:spcAft>
                <a:spcPts val="0"/>
              </a:spcAft>
            </a:pPr>
            <a:endParaRPr lang="en-US" sz="2000"/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2000" b="1" dirty="0">
                <a:latin typeface="Sherman Sans Book"/>
              </a:rPr>
              <a:t>Subject librarians</a:t>
            </a:r>
            <a:endParaRPr lang="en-US" sz="2000" b="1" dirty="0">
              <a:latin typeface="Sherman Sans Book"/>
              <a:ea typeface="Verdana"/>
            </a:endParaRPr>
          </a:p>
          <a:p>
            <a:pPr marL="457200" indent="-45720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Sherman Sans Book"/>
              </a:rPr>
              <a:t>Experts in subject-specific library resources</a:t>
            </a:r>
            <a:endParaRPr lang="en-US" sz="2000" dirty="0">
              <a:latin typeface="Sherman Sans Book"/>
              <a:ea typeface="Verdana"/>
            </a:endParaRPr>
          </a:p>
          <a:p>
            <a:pPr marL="457200" indent="-45720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Sherman Sans Book"/>
                <a:hlinkClick r:id="rId3"/>
              </a:rPr>
              <a:t>https://library.syracuse.edu/staff/subjects.php</a:t>
            </a:r>
            <a:endParaRPr lang="en-US" sz="2000" dirty="0">
              <a:latin typeface="Sherman Sans Book"/>
            </a:endParaRPr>
          </a:p>
          <a:p>
            <a:pPr marL="457200" indent="-45720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000"/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2000" b="1" dirty="0">
                <a:latin typeface="Sherman Sans Book"/>
              </a:rPr>
              <a:t>Library tutorials &amp; videos</a:t>
            </a:r>
            <a:endParaRPr lang="en-US" sz="2000" b="1" dirty="0">
              <a:latin typeface="Sherman Sans Book"/>
              <a:ea typeface="Verdana"/>
            </a:endParaRPr>
          </a:p>
          <a:p>
            <a:pPr marL="457200" indent="-45720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Sherman Sans Book"/>
                <a:hlinkClick r:id="rId4"/>
              </a:rPr>
              <a:t>https://researchguides.library.syr.edu/tutorials</a:t>
            </a:r>
            <a:endParaRPr lang="en-US" sz="2000" dirty="0">
              <a:latin typeface="Sherman Sans Book"/>
            </a:endParaRPr>
          </a:p>
          <a:p>
            <a:pPr>
              <a:lnSpc>
                <a:spcPct val="100000"/>
              </a:lnSpc>
              <a:spcAft>
                <a:spcPts val="0"/>
              </a:spcAft>
            </a:pPr>
            <a:endParaRPr lang="en-US" sz="2000" b="1"/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2000" b="1" dirty="0">
                <a:latin typeface="Sherman Sans Book"/>
              </a:rPr>
              <a:t>Research guides</a:t>
            </a:r>
            <a:endParaRPr lang="en-US" sz="2000" b="1" dirty="0">
              <a:latin typeface="Sherman Sans Book"/>
              <a:ea typeface="Verdana"/>
            </a:endParaRPr>
          </a:p>
          <a:p>
            <a:pPr marL="457200" indent="-45720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Sherman Sans Book"/>
              </a:rPr>
              <a:t>Research guides for academic programs, topics, and specific courses: </a:t>
            </a:r>
            <a:r>
              <a:rPr lang="en-US" sz="2000" dirty="0">
                <a:latin typeface="Sherman Sans Book"/>
                <a:hlinkClick r:id="rId5"/>
              </a:rPr>
              <a:t>researchguides.library.syr.edu</a:t>
            </a:r>
            <a:endParaRPr lang="en-US" sz="1600">
              <a:latin typeface="Verdana"/>
              <a:ea typeface="Verdana"/>
            </a:endParaRPr>
          </a:p>
          <a:p>
            <a:pPr marL="457200" indent="-45720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Sherman Sans Book"/>
              </a:rPr>
              <a:t>APA: </a:t>
            </a:r>
            <a:r>
              <a:rPr lang="en-US" sz="2000" dirty="0">
                <a:latin typeface="Sherman Sans Book"/>
                <a:ea typeface="+mn-lt"/>
                <a:cs typeface="+mn-lt"/>
                <a:hlinkClick r:id="rId6"/>
              </a:rPr>
              <a:t>https://researchguides.library.syr.edu/citationstyles/apa</a:t>
            </a:r>
            <a:endParaRPr lang="en-US" sz="2000">
              <a:ea typeface="+mn-lt"/>
              <a:cs typeface="+mn-lt"/>
            </a:endParaRPr>
          </a:p>
          <a:p>
            <a:pPr marL="457200" indent="-45720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Sherman Sans Book"/>
              </a:rPr>
              <a:t>Public libraries: </a:t>
            </a:r>
            <a:r>
              <a:rPr lang="en-US" sz="2000" dirty="0">
                <a:latin typeface="Sherman Sans Book"/>
                <a:hlinkClick r:id="rId7"/>
              </a:rPr>
              <a:t>https://researchguides.library.syr.edu/publiclibraries</a:t>
            </a:r>
            <a:endParaRPr lang="en-US" sz="2000" dirty="0">
              <a:latin typeface="Sherman Sans Book"/>
            </a:endParaRPr>
          </a:p>
        </p:txBody>
      </p:sp>
    </p:spTree>
    <p:extLst>
      <p:ext uri="{BB962C8B-B14F-4D97-AF65-F5344CB8AC3E}">
        <p14:creationId xmlns:p14="http://schemas.microsoft.com/office/powerpoint/2010/main" val="40682301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3C23D-15D9-7FBB-7123-FAA438184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499655" cy="1339292"/>
          </a:xfrm>
        </p:spPr>
        <p:txBody>
          <a:bodyPr/>
          <a:lstStyle/>
          <a:p>
            <a:r>
              <a:rPr lang="en-US" dirty="0">
                <a:latin typeface="Sherman Sans Book"/>
              </a:rPr>
              <a:t>Citation Detective Activity! </a:t>
            </a:r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266FC68-CC98-268B-727F-D97CC664098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87746" y="578473"/>
            <a:ext cx="914400" cy="91440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BAE486-0C9B-A033-1779-A6BB9E098D9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en-US" dirty="0"/>
              <a:t>An article from the Journal of Bioethical Inquiry on human vs ai doctors</a:t>
            </a:r>
          </a:p>
          <a:p>
            <a:r>
              <a:rPr lang="en-US" dirty="0">
                <a:latin typeface="Sherman Sans Book"/>
              </a:rPr>
              <a:t>A 1992 best seller by Donna T.</a:t>
            </a:r>
            <a:endParaRPr lang="en-US" dirty="0"/>
          </a:p>
          <a:p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F0A283F7-B1B6-957C-C06E-6298EA14DCF3}"/>
              </a:ext>
            </a:extLst>
          </p:cNvPr>
          <p:cNvSpPr txBox="1">
            <a:spLocks/>
          </p:cNvSpPr>
          <p:nvPr/>
        </p:nvSpPr>
        <p:spPr>
          <a:xfrm>
            <a:off x="915086" y="1826998"/>
            <a:ext cx="5181600" cy="4351338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accent1"/>
                </a:solidFill>
                <a:latin typeface="Sherman Sans Book" pitchFamily="2" charset="77"/>
                <a:ea typeface="Sherman Sans Book" pitchFamily="2" charset="77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System Font Regular"/>
              <a:buChar char="–"/>
              <a:defRPr sz="2800" kern="1200">
                <a:solidFill>
                  <a:schemeClr val="accent1"/>
                </a:solidFill>
                <a:latin typeface="Sherman Sans Book" pitchFamily="2" charset="77"/>
                <a:ea typeface="Sherman Sans Book" pitchFamily="2" charset="77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itchFamily="2" charset="2"/>
              <a:buChar char="§"/>
              <a:defRPr sz="2800" kern="1200">
                <a:solidFill>
                  <a:schemeClr val="accent1"/>
                </a:solidFill>
                <a:latin typeface="Sherman Sans Book" pitchFamily="2" charset="77"/>
                <a:ea typeface="Sherman Sans Book" pitchFamily="2" charset="77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System Font Regular"/>
              <a:buChar char="–"/>
              <a:defRPr sz="2400" kern="1200">
                <a:solidFill>
                  <a:schemeClr val="accent1"/>
                </a:solidFill>
                <a:latin typeface="Sherman Sans Book" pitchFamily="2" charset="77"/>
                <a:ea typeface="Sherman Sans Book" pitchFamily="2" charset="77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Sherman Sans Book" pitchFamily="2" charset="77"/>
                <a:ea typeface="Sherman Sans Book" pitchFamily="2" charset="77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Sherman Sans Book"/>
              </a:rPr>
              <a:t>A 2021 peer-reviewed study on how lack of sleep affects memory</a:t>
            </a:r>
          </a:p>
          <a:p>
            <a:r>
              <a:rPr lang="en-US" dirty="0"/>
              <a:t>A newspaper article from today on the best tv shows</a:t>
            </a:r>
            <a:endParaRPr lang="en-US"/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366E34-A589-A874-9EAF-02D3C677F815}"/>
              </a:ext>
            </a:extLst>
          </p:cNvPr>
          <p:cNvSpPr txBox="1"/>
          <p:nvPr/>
        </p:nvSpPr>
        <p:spPr>
          <a:xfrm>
            <a:off x="2066324" y="5378622"/>
            <a:ext cx="10544432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FF8E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en-US" sz="3200" dirty="0">
                <a:solidFill>
                  <a:srgbClr val="FF8E00"/>
                </a:solidFill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://tinyurl.com/379jfmx5</a:t>
            </a:r>
            <a:endParaRPr lang="en-US" sz="4000" dirty="0">
              <a:solidFill>
                <a:srgbClr val="FF8E00"/>
              </a:solidFill>
              <a:ea typeface="+mn-lt"/>
              <a:cs typeface="+mn-lt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US" sz="3200" dirty="0">
              <a:solidFill>
                <a:srgbClr val="FF8E00"/>
              </a:solidFill>
              <a:ea typeface="Verdana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39E53FE-CDB8-57C1-6E5D-FD75C3806F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6390" y="4383174"/>
            <a:ext cx="1984032" cy="1990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5932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yracuseUniversity_Libraries_PowerPointTemplate_Sherman-2022">
  <a:themeElements>
    <a:clrScheme name="Syracuse University Color Palette">
      <a:dk1>
        <a:srgbClr val="3F403F"/>
      </a:dk1>
      <a:lt1>
        <a:srgbClr val="FFFFFF"/>
      </a:lt1>
      <a:dk2>
        <a:srgbClr val="F76900"/>
      </a:dk2>
      <a:lt2>
        <a:srgbClr val="ADB3B8"/>
      </a:lt2>
      <a:accent1>
        <a:srgbClr val="000E54"/>
      </a:accent1>
      <a:accent2>
        <a:srgbClr val="FF431B"/>
      </a:accent2>
      <a:accent3>
        <a:srgbClr val="FF8E00"/>
      </a:accent3>
      <a:accent4>
        <a:srgbClr val="203299"/>
      </a:accent4>
      <a:accent5>
        <a:srgbClr val="2B72D7"/>
      </a:accent5>
      <a:accent6>
        <a:srgbClr val="F76900"/>
      </a:accent6>
      <a:hlink>
        <a:srgbClr val="D74100"/>
      </a:hlink>
      <a:folHlink>
        <a:srgbClr val="D74100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6FD4F98C145E48BF05503EBC445FDB" ma:contentTypeVersion="10" ma:contentTypeDescription="Create a new document." ma:contentTypeScope="" ma:versionID="f1632456fdda533e2271100463e12961">
  <xsd:schema xmlns:xsd="http://www.w3.org/2001/XMLSchema" xmlns:xs="http://www.w3.org/2001/XMLSchema" xmlns:p="http://schemas.microsoft.com/office/2006/metadata/properties" xmlns:ns2="2cc6b67e-0cde-4f6e-8da0-7b0ad77ba359" xmlns:ns3="8f9d0c46-896a-4012-b8c5-5fc560ce4834" targetNamespace="http://schemas.microsoft.com/office/2006/metadata/properties" ma:root="true" ma:fieldsID="71e09ba7b08f6e6c6ea35819400cc8b2" ns2:_="" ns3:_="">
    <xsd:import namespace="2cc6b67e-0cde-4f6e-8da0-7b0ad77ba359"/>
    <xsd:import namespace="8f9d0c46-896a-4012-b8c5-5fc560ce483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c6b67e-0cde-4f6e-8da0-7b0ad77ba3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9d0c46-896a-4012-b8c5-5fc560ce483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2BFC546-561F-466B-9AE1-7305A5B0DC4E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7F675AB-8D74-49D6-A4BD-256F4B4F799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99E4EC1-1CE1-4F78-ABA1-13CBCB423D9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c6b67e-0cde-4f6e-8da0-7b0ad77ba359"/>
    <ds:schemaRef ds:uri="8f9d0c46-896a-4012-b8c5-5fc560ce48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4278a402-1a9e-4eb9-8414-ffb55a5fcf1e}" enabled="0" method="" siteId="{4278a402-1a9e-4eb9-8414-ffb55a5fcf1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3596</TotalTime>
  <Words>1819</Words>
  <Application>Microsoft Macintosh PowerPoint</Application>
  <PresentationFormat>Widescreen</PresentationFormat>
  <Paragraphs>193</Paragraphs>
  <Slides>45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59" baseType="lpstr">
      <vt:lpstr>Arial</vt:lpstr>
      <vt:lpstr>Calibri</vt:lpstr>
      <vt:lpstr>Calibri Light</vt:lpstr>
      <vt:lpstr>Consolas</vt:lpstr>
      <vt:lpstr>Sherman Sans Bold</vt:lpstr>
      <vt:lpstr>Sherman Sans Book</vt:lpstr>
      <vt:lpstr>Sherman Serif</vt:lpstr>
      <vt:lpstr>Sherman Serif Book</vt:lpstr>
      <vt:lpstr>System Font Regular</vt:lpstr>
      <vt:lpstr>Times New Roman</vt:lpstr>
      <vt:lpstr>Verdana</vt:lpstr>
      <vt:lpstr>Wingdings</vt:lpstr>
      <vt:lpstr>Office Theme</vt:lpstr>
      <vt:lpstr>SyracuseUniversity_Libraries_PowerPointTemplate_Sherman-2022</vt:lpstr>
      <vt:lpstr>APA citations &amp; Locating Sources  </vt:lpstr>
      <vt:lpstr>Overview</vt:lpstr>
      <vt:lpstr>What’s a reason you’ve cited sources before? </vt:lpstr>
      <vt:lpstr>Our citation methods are supportive of and informed by the conversations in which we participate. </vt:lpstr>
      <vt:lpstr>The APA Style </vt:lpstr>
      <vt:lpstr>The APA Style </vt:lpstr>
      <vt:lpstr>The APA Style </vt:lpstr>
      <vt:lpstr>PowerPoint Presentation</vt:lpstr>
      <vt:lpstr>PowerPoint Presentation</vt:lpstr>
      <vt:lpstr>APA citations (in your own work)</vt:lpstr>
      <vt:lpstr>APA citations</vt:lpstr>
      <vt:lpstr>PowerPoint Presentation</vt:lpstr>
      <vt:lpstr>APA citations</vt:lpstr>
      <vt:lpstr>APA citations – Reference List</vt:lpstr>
      <vt:lpstr>PowerPoint Presentation</vt:lpstr>
      <vt:lpstr>PowerPoint Presentation</vt:lpstr>
      <vt:lpstr>PowerPoint Presentation</vt:lpstr>
      <vt:lpstr>PowerPoint Presentation</vt:lpstr>
      <vt:lpstr>APA Reference List</vt:lpstr>
      <vt:lpstr>We all benefit from good citations!</vt:lpstr>
      <vt:lpstr>Pop Quiz! (by show of hands)</vt:lpstr>
      <vt:lpstr>Why was the APA citation style created?</vt:lpstr>
      <vt:lpstr>Why was the APA citation style created?</vt:lpstr>
      <vt:lpstr>Important parts of a full APA citation on your References list include… </vt:lpstr>
      <vt:lpstr>Important parts of a full APA citation on your References list include… </vt:lpstr>
      <vt:lpstr>What is the publication title? </vt:lpstr>
      <vt:lpstr>What is the publication title? </vt:lpstr>
      <vt:lpstr>Which in-text citation is formatted correctly?</vt:lpstr>
      <vt:lpstr>Which in-text citation is formatted correctly?</vt:lpstr>
      <vt:lpstr>Which in-text citation is formatted correctly?</vt:lpstr>
      <vt:lpstr>Who benefits from APA citations? </vt:lpstr>
      <vt:lpstr>Who benefits from APA citations? </vt:lpstr>
      <vt:lpstr>Why use the APA citation style?</vt:lpstr>
      <vt:lpstr>Why use the APA citation style?</vt:lpstr>
      <vt:lpstr>Database &amp; Citation Demonstration</vt:lpstr>
      <vt:lpstr>Google &amp; other web search engines do not have access to this material. </vt:lpstr>
      <vt:lpstr>How do I find an article that I know I’m looking for?</vt:lpstr>
      <vt:lpstr>PowerPoint Presentation</vt:lpstr>
      <vt:lpstr>Resources and how to get help!</vt:lpstr>
      <vt:lpstr>PowerPoint Presentation</vt:lpstr>
      <vt:lpstr>PowerPoint Presentation</vt:lpstr>
      <vt:lpstr>Citation Styles &amp; Managers</vt:lpstr>
      <vt:lpstr>Citation Styles &amp; Managers</vt:lpstr>
      <vt:lpstr>Getting Library Help</vt:lpstr>
      <vt:lpstr>Citation Detective Activity!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APA citations</dc:title>
  <dc:creator>Patrick Williams</dc:creator>
  <cp:lastModifiedBy>Jim Dunagan</cp:lastModifiedBy>
  <cp:revision>831</cp:revision>
  <dcterms:created xsi:type="dcterms:W3CDTF">2020-09-22T14:13:29Z</dcterms:created>
  <dcterms:modified xsi:type="dcterms:W3CDTF">2026-09-21T16:54:09Z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0x010100876FD4F98C145E48BF05503EBC445FDB</vt:lpwstr>
  </property>
</Properties>
</file>